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5143500" type="screen16x9"/>
  <p:notesSz cx="6858000" cy="9144000"/>
  <p:embeddedFontLst>
    <p:embeddedFont>
      <p:font typeface="Lato" panose="020B0604020202020204" charset="0"/>
      <p:regular r:id="rId33"/>
      <p:bold r:id="rId34"/>
      <p:italic r:id="rId35"/>
      <p:boldItalic r:id="rId36"/>
    </p:embeddedFont>
    <p:embeddedFont>
      <p:font typeface="Oswald" panose="020B0604020202020204" charset="0"/>
      <p:regular r:id="rId37"/>
      <p:bold r:id="rId38"/>
    </p:embeddedFont>
    <p:embeddedFont>
      <p:font typeface="Playfair Display"/>
      <p:regular r:id="rId39"/>
      <p:bold r:id="rId40"/>
      <p:italic r:id="rId41"/>
      <p:boldItalic r:id="rId42"/>
    </p:embeddedFont>
    <p:embeddedFont>
      <p:font typeface="Open Sans" panose="020B0604020202020204"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0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http://www.cnbc.com/2016/01/26/digital-gaming-sales-hit-record-61-billion-in-2015-report.html</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http://www.gamesindustry.biz/articles/2015-04-22-gaming-will-hit-usd91-5-billion-this-year-newzoo</a:t>
            </a:r>
          </a:p>
        </p:txBody>
      </p:sp>
      <p:sp>
        <p:nvSpPr>
          <p:cNvPr id="163" name="Shape 1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10</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http://www.cnbc.com/2016/01/26/digital-gaming-sales-hit-record-61-billion-in-2015-report.html</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http://www.gamesindustry.biz/articles/2015-04-22-gaming-will-hit-usd91-5-billion-this-year-newzoo</a:t>
            </a:r>
          </a:p>
        </p:txBody>
      </p:sp>
      <p:sp>
        <p:nvSpPr>
          <p:cNvPr id="175" name="Shape 17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11</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http://www.cnbc.com/2016/01/26/digital-gaming-sales-hit-record-61-billion-in-2015-report.html</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http://www.gamesindustry.biz/articles/2015-04-22-gaming-will-hit-usd91-5-billion-this-year-newzoo</a:t>
            </a:r>
          </a:p>
        </p:txBody>
      </p:sp>
      <p:sp>
        <p:nvSpPr>
          <p:cNvPr id="186" name="Shape 18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12</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dirty="0">
              <a:solidFill>
                <a:schemeClr val="dk1"/>
              </a:solidFill>
              <a:latin typeface="Calibri"/>
              <a:ea typeface="Calibri"/>
              <a:cs typeface="Calibri"/>
              <a:sym typeface="Calibri"/>
            </a:endParaRPr>
          </a:p>
        </p:txBody>
      </p:sp>
      <p:sp>
        <p:nvSpPr>
          <p:cNvPr id="197" name="Shape 19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13</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wanted to showcase some of the collinearities from our dataset.</a:t>
            </a:r>
            <a:br>
              <a:rPr lang="en"/>
            </a:br>
            <a:endParaRPr lang="en"/>
          </a:p>
          <a:p>
            <a:pPr lvl="0">
              <a:spcBef>
                <a:spcPts val="0"/>
              </a:spcBef>
              <a:buNone/>
            </a:pPr>
            <a:r>
              <a:rPr lang="en"/>
              <a:t>We are looking for highly correlated data, reason why we do pca,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r>
              <a:rPr lang="en"/>
              <a:t>How many dimension do we want to interpret? </a:t>
            </a:r>
          </a:p>
          <a:p>
            <a:pPr lvl="0">
              <a:spcBef>
                <a:spcPts val="0"/>
              </a:spcBef>
              <a:buNone/>
            </a:pPr>
            <a:r>
              <a:rPr lang="en"/>
              <a:t>Here with 3 variables components we can explain 95% of the variation: if we summarize the variables</a:t>
            </a:r>
          </a:p>
          <a:p>
            <a:pPr lvl="0">
              <a:spcBef>
                <a:spcPts val="0"/>
              </a:spcBef>
              <a:buNone/>
            </a:pPr>
            <a:r>
              <a:rPr lang="en"/>
              <a:t>We don’t need to look at the 3 last principals components</a:t>
            </a:r>
          </a:p>
          <a:p>
            <a:pPr lvl="0">
              <a:spcBef>
                <a:spcPts val="0"/>
              </a:spcBef>
              <a:buNone/>
            </a:pPr>
            <a:r>
              <a:rPr lang="en"/>
              <a:t>This means that we have strong correlation among some of the data points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r>
              <a:rPr lang="en"/>
              <a:t>How many dimension do we want to interpret? </a:t>
            </a:r>
          </a:p>
          <a:p>
            <a:pPr lvl="0" rtl="0">
              <a:spcBef>
                <a:spcPts val="0"/>
              </a:spcBef>
              <a:buNone/>
            </a:pPr>
            <a:r>
              <a:rPr lang="en"/>
              <a:t>Here with 3 variables components we can explain 95% of the variation: if we summarize the variables</a:t>
            </a:r>
          </a:p>
          <a:p>
            <a:pPr lvl="0" rtl="0">
              <a:spcBef>
                <a:spcPts val="0"/>
              </a:spcBef>
              <a:buNone/>
            </a:pPr>
            <a:r>
              <a:rPr lang="en"/>
              <a:t>We don’t need to look at the 3 last principals components</a:t>
            </a:r>
          </a:p>
          <a:p>
            <a:pPr lvl="0" rtl="0">
              <a:spcBef>
                <a:spcPts val="0"/>
              </a:spcBef>
              <a:buNone/>
            </a:pPr>
            <a:r>
              <a:rPr lang="en"/>
              <a:t>This means that we have strong correlation among some of the data points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Eigen value refers to the standard deviation (square). They need to be above 1. Meaning they explain at least as much variation as our initial variables</a:t>
            </a:r>
          </a:p>
          <a:p>
            <a:pPr lvl="0">
              <a:spcBef>
                <a:spcPts val="0"/>
              </a:spcBef>
              <a:buNone/>
            </a:pPr>
            <a:r>
              <a:rPr lang="en" dirty="0"/>
              <a:t>The 6 components should explain the full variation of the data </a:t>
            </a:r>
            <a:br>
              <a:rPr lang="en" dirty="0"/>
            </a:br>
            <a:endParaRPr lang="e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Only the elements well projected (sum of dim1+dim2) for a variable is close to 1 =&gt; activity_calories, time in bed, </a:t>
            </a:r>
            <a:endParaRPr lang="e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a:t>Ways to choose components</a:t>
            </a:r>
          </a:p>
          <a:p>
            <a:pPr marL="457200" lvl="0" indent="-304800">
              <a:spcBef>
                <a:spcPts val="0"/>
              </a:spcBef>
              <a:buSzPct val="100000"/>
              <a:buChar char="●"/>
            </a:pPr>
            <a:r>
              <a:rPr lang="en" sz="1200"/>
              <a:t>Eigenvalue around 1, where high drop off and then evens out (bent elbow analogy)</a:t>
            </a:r>
          </a:p>
          <a:p>
            <a:pPr marL="457200" lvl="0" indent="-304800" rtl="0">
              <a:spcBef>
                <a:spcPts val="0"/>
              </a:spcBef>
              <a:buSzPct val="100000"/>
              <a:buChar char="●"/>
            </a:pPr>
            <a:r>
              <a:rPr lang="en" sz="1200"/>
              <a:t>Cumulative explained by 70-80%</a:t>
            </a:r>
          </a:p>
          <a:p>
            <a:pPr marL="457200" lvl="0" indent="-304800">
              <a:spcBef>
                <a:spcPts val="0"/>
              </a:spcBef>
              <a:buSzPct val="100000"/>
              <a:buChar char="●"/>
            </a:pPr>
            <a:r>
              <a:rPr lang="en" sz="1200"/>
              <a:t>Both tell us only first 2 principle components</a:t>
            </a:r>
          </a:p>
          <a:p>
            <a:pPr lvl="0">
              <a:spcBef>
                <a:spcPts val="0"/>
              </a:spcBef>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9" name="Shape 3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average calories burned for American 1900 - 2300 - http://healthyeating.sfgate.com/typical-calories-burned-sedentary-lifestyle-5270.html</a:t>
            </a:r>
          </a:p>
          <a:p>
            <a:pPr lvl="0">
              <a:spcBef>
                <a:spcPts val="0"/>
              </a:spcBef>
              <a:buNone/>
            </a:pPr>
            <a:r>
              <a:rPr lang="en"/>
              <a:t>The average steps taken by American 3000 - 5117 - http://www.businessinsider.com/heres-how-much-the-average-american-walks-every-day-2015-7</a:t>
            </a:r>
          </a:p>
          <a:p>
            <a:pPr lvl="0" algn="r">
              <a:lnSpc>
                <a:spcPct val="115000"/>
              </a:lnSpc>
              <a:spcBef>
                <a:spcPts val="0"/>
              </a:spcBef>
              <a:buNone/>
            </a:pPr>
            <a:endParaRPr/>
          </a:p>
          <a:p>
            <a:pPr lvl="0">
              <a:spcBef>
                <a:spcPts val="0"/>
              </a:spcBef>
              <a:buNone/>
            </a:pPr>
            <a:endParaRPr/>
          </a:p>
          <a:p>
            <a:pPr lv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 even though we have can see a person is burning only 500 calories by doing activity the total calories  burned is close to 4000 we don’t know if it was manually added or if the person is huge and have a high BMR</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http://www.cnbc.com/2016/01/26/digital-gaming-sales-hit-record-61-billion-in-2015-report.html</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http://www.gamesindustry.biz/articles/2015-04-22-gaming-will-hit-usd91-5-billion-this-year-newzoo</a:t>
            </a:r>
          </a:p>
        </p:txBody>
      </p:sp>
      <p:sp>
        <p:nvSpPr>
          <p:cNvPr id="137" name="Shape 1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8</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http://www.cnbc.com/2016/01/26/digital-gaming-sales-hit-record-61-billion-in-2015-report.html</a:t>
            </a:r>
          </a:p>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http://www.gamesindustry.biz/articles/2015-04-22-gaming-will-hit-usd91-5-billion-this-year-newzoo</a:t>
            </a:r>
          </a:p>
        </p:txBody>
      </p:sp>
      <p:sp>
        <p:nvSpPr>
          <p:cNvPr id="146" name="Shape 1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9</a:t>
            </a:fld>
            <a:endParaRPr lang="en"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2749050" y="748800"/>
            <a:ext cx="3645899" cy="3645899"/>
          </a:xfrm>
          <a:prstGeom prst="rect">
            <a:avLst/>
          </a:prstGeom>
          <a:solidFill>
            <a:srgbClr val="449D97"/>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2992950" y="992700"/>
            <a:ext cx="3158100" cy="3158100"/>
          </a:xfrm>
          <a:prstGeom prst="rect">
            <a:avLst/>
          </a:prstGeom>
          <a:noFill/>
          <a:ln w="28575" cap="flat" cmpd="sng">
            <a:solidFill>
              <a:schemeClr val="lt1"/>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096250" y="1627200"/>
            <a:ext cx="2951399" cy="1584300"/>
          </a:xfrm>
          <a:prstGeom prst="rect">
            <a:avLst/>
          </a:prstGeom>
        </p:spPr>
        <p:txBody>
          <a:bodyPr lIns="91425" tIns="91425" rIns="91425" bIns="91425" anchor="ctr" anchorCtr="0"/>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a:endParaRPr/>
          </a:p>
        </p:txBody>
      </p:sp>
      <p:sp>
        <p:nvSpPr>
          <p:cNvPr id="13" name="Shape 13"/>
          <p:cNvSpPr txBox="1">
            <a:spLocks noGrp="1"/>
          </p:cNvSpPr>
          <p:nvPr>
            <p:ph type="subTitle" idx="1"/>
          </p:nvPr>
        </p:nvSpPr>
        <p:spPr>
          <a:xfrm>
            <a:off x="3096362" y="3266930"/>
            <a:ext cx="2951399" cy="701399"/>
          </a:xfrm>
          <a:prstGeom prst="rect">
            <a:avLst/>
          </a:prstGeom>
        </p:spPr>
        <p:txBody>
          <a:bodyPr lIns="91425" tIns="91425" rIns="91425" bIns="91425" anchor="b" anchorCtr="0"/>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rgbClr val="449D97"/>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1233100"/>
            <a:ext cx="8520599" cy="1610100"/>
          </a:xfrm>
          <a:prstGeom prst="rect">
            <a:avLst/>
          </a:prstGeom>
        </p:spPr>
        <p:txBody>
          <a:bodyPr lIns="91425" tIns="91425" rIns="91425" bIns="91425" anchor="b" anchorCtr="0"/>
          <a:lstStyle>
            <a:lvl1pPr lvl="0" algn="ctr">
              <a:spcBef>
                <a:spcPts val="0"/>
              </a:spcBef>
              <a:buClr>
                <a:srgbClr val="449D97"/>
              </a:buClr>
              <a:buSzPct val="100000"/>
              <a:buFont typeface="Lato"/>
              <a:defRPr sz="10000">
                <a:solidFill>
                  <a:srgbClr val="449D97"/>
                </a:solidFill>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a:endParaRPr/>
          </a:p>
        </p:txBody>
      </p:sp>
      <p:sp>
        <p:nvSpPr>
          <p:cNvPr id="51" name="Shape 51"/>
          <p:cNvSpPr txBox="1">
            <a:spLocks noGrp="1"/>
          </p:cNvSpPr>
          <p:nvPr>
            <p:ph type="body" idx="1"/>
          </p:nvPr>
        </p:nvSpPr>
        <p:spPr>
          <a:xfrm>
            <a:off x="311700" y="2919450"/>
            <a:ext cx="8520599" cy="1071599"/>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8708568" y="4897386"/>
            <a:ext cx="370115" cy="16447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 sz="1000" b="0" i="0" u="none" strike="noStrike" cap="none">
                <a:solidFill>
                  <a:srgbClr val="888888"/>
                </a:solidFill>
                <a:latin typeface="Century Gothic"/>
                <a:ea typeface="Century Gothic"/>
                <a:cs typeface="Century Gothic"/>
                <a:sym typeface="Century Gothic"/>
              </a:rPr>
              <a:t>‹#›</a:t>
            </a:fld>
            <a:endParaRPr lang="en" sz="1000" b="0" i="0" u="none" strike="noStrike" cap="none">
              <a:solidFill>
                <a:srgbClr val="888888"/>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449D97"/>
        </a:solidFill>
        <a:effectLst/>
      </p:bgPr>
    </p:bg>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509550" y="1423875"/>
            <a:ext cx="8124900" cy="1798199"/>
          </a:xfrm>
          <a:prstGeom prst="rect">
            <a:avLst/>
          </a:prstGeom>
        </p:spPr>
        <p:txBody>
          <a:bodyPr lIns="91425" tIns="91425" rIns="91425" bIns="91425" anchor="ctr" anchorCtr="0"/>
          <a:lstStyle>
            <a:lvl1pPr lvl="0" algn="ctr">
              <a:spcBef>
                <a:spcPts val="0"/>
              </a:spcBef>
              <a:buClr>
                <a:schemeClr val="lt1"/>
              </a:buClr>
              <a:buSzPct val="100000"/>
              <a:buFont typeface="Lato"/>
              <a:defRPr sz="4800" b="0">
                <a:solidFill>
                  <a:schemeClr val="lt1"/>
                </a:solidFill>
                <a:latin typeface="Lato"/>
                <a:ea typeface="Lato"/>
                <a:cs typeface="Lato"/>
                <a:sym typeface="Lato"/>
              </a:defRPr>
            </a:lvl1pPr>
            <a:lvl2pPr lvl="1" algn="ctr">
              <a:spcBef>
                <a:spcPts val="0"/>
              </a:spcBef>
              <a:buClr>
                <a:schemeClr val="lt1"/>
              </a:buClr>
              <a:buSzPct val="100000"/>
              <a:buFont typeface="Lato"/>
              <a:defRPr sz="4800" b="0">
                <a:solidFill>
                  <a:schemeClr val="lt1"/>
                </a:solidFill>
                <a:latin typeface="Lato"/>
                <a:ea typeface="Lato"/>
                <a:cs typeface="Lato"/>
                <a:sym typeface="Lato"/>
              </a:defRPr>
            </a:lvl2pPr>
            <a:lvl3pPr lvl="2" algn="ctr">
              <a:spcBef>
                <a:spcPts val="0"/>
              </a:spcBef>
              <a:buClr>
                <a:schemeClr val="lt1"/>
              </a:buClr>
              <a:buSzPct val="100000"/>
              <a:buFont typeface="Lato"/>
              <a:defRPr sz="4800" b="0">
                <a:solidFill>
                  <a:schemeClr val="lt1"/>
                </a:solidFill>
                <a:latin typeface="Lato"/>
                <a:ea typeface="Lato"/>
                <a:cs typeface="Lato"/>
                <a:sym typeface="Lato"/>
              </a:defRPr>
            </a:lvl3pPr>
            <a:lvl4pPr lvl="3" algn="ctr">
              <a:spcBef>
                <a:spcPts val="0"/>
              </a:spcBef>
              <a:buClr>
                <a:schemeClr val="lt1"/>
              </a:buClr>
              <a:buSzPct val="100000"/>
              <a:buFont typeface="Lato"/>
              <a:defRPr sz="4800" b="0">
                <a:solidFill>
                  <a:schemeClr val="lt1"/>
                </a:solidFill>
                <a:latin typeface="Lato"/>
                <a:ea typeface="Lato"/>
                <a:cs typeface="Lato"/>
                <a:sym typeface="Lato"/>
              </a:defRPr>
            </a:lvl4pPr>
            <a:lvl5pPr lvl="4" algn="ctr">
              <a:spcBef>
                <a:spcPts val="0"/>
              </a:spcBef>
              <a:buClr>
                <a:schemeClr val="lt1"/>
              </a:buClr>
              <a:buSzPct val="100000"/>
              <a:buFont typeface="Lato"/>
              <a:defRPr sz="4800" b="0">
                <a:solidFill>
                  <a:schemeClr val="lt1"/>
                </a:solidFill>
                <a:latin typeface="Lato"/>
                <a:ea typeface="Lato"/>
                <a:cs typeface="Lato"/>
                <a:sym typeface="Lato"/>
              </a:defRPr>
            </a:lvl5pPr>
            <a:lvl6pPr lvl="5" algn="ctr">
              <a:spcBef>
                <a:spcPts val="0"/>
              </a:spcBef>
              <a:buClr>
                <a:schemeClr val="lt1"/>
              </a:buClr>
              <a:buSzPct val="100000"/>
              <a:buFont typeface="Lato"/>
              <a:defRPr sz="4800" b="0">
                <a:solidFill>
                  <a:schemeClr val="lt1"/>
                </a:solidFill>
                <a:latin typeface="Lato"/>
                <a:ea typeface="Lato"/>
                <a:cs typeface="Lato"/>
                <a:sym typeface="Lato"/>
              </a:defRPr>
            </a:lvl6pPr>
            <a:lvl7pPr lvl="6" algn="ctr">
              <a:spcBef>
                <a:spcPts val="0"/>
              </a:spcBef>
              <a:buClr>
                <a:schemeClr val="lt1"/>
              </a:buClr>
              <a:buSzPct val="100000"/>
              <a:buFont typeface="Lato"/>
              <a:defRPr sz="4800" b="0">
                <a:solidFill>
                  <a:schemeClr val="lt1"/>
                </a:solidFill>
                <a:latin typeface="Lato"/>
                <a:ea typeface="Lato"/>
                <a:cs typeface="Lato"/>
                <a:sym typeface="Lato"/>
              </a:defRPr>
            </a:lvl7pPr>
            <a:lvl8pPr lvl="7" algn="ctr">
              <a:spcBef>
                <a:spcPts val="0"/>
              </a:spcBef>
              <a:buClr>
                <a:schemeClr val="lt1"/>
              </a:buClr>
              <a:buSzPct val="100000"/>
              <a:buFont typeface="Lato"/>
              <a:defRPr sz="4800" b="0">
                <a:solidFill>
                  <a:schemeClr val="lt1"/>
                </a:solidFill>
                <a:latin typeface="Lato"/>
                <a:ea typeface="Lato"/>
                <a:cs typeface="Lato"/>
                <a:sym typeface="Lato"/>
              </a:defRPr>
            </a:lvl8pPr>
            <a:lvl9pPr lvl="8" algn="ctr">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17" name="Shape 17"/>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rgbClr val="449D97"/>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391350"/>
            <a:ext cx="8520599" cy="626100"/>
          </a:xfrm>
          <a:prstGeom prst="rect">
            <a:avLst/>
          </a:prstGeom>
        </p:spPr>
        <p:txBody>
          <a:bodyPr lIns="91425" tIns="91425" rIns="91425" bIns="91425" anchor="t" anchorCtr="0"/>
          <a:lstStyle>
            <a:lvl1pPr lvl="0">
              <a:spcBef>
                <a:spcPts val="0"/>
              </a:spcBef>
              <a:buClr>
                <a:srgbClr val="449D97"/>
              </a:buClr>
              <a:defRPr>
                <a:solidFill>
                  <a:srgbClr val="449D97"/>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391350"/>
            <a:ext cx="8520599" cy="626100"/>
          </a:xfrm>
          <a:prstGeom prst="rect">
            <a:avLst/>
          </a:prstGeom>
        </p:spPr>
        <p:txBody>
          <a:bodyPr lIns="91425" tIns="91425" rIns="91425" bIns="91425" anchor="t" anchorCtr="0"/>
          <a:lstStyle>
            <a:lvl1pPr lvl="0">
              <a:spcBef>
                <a:spcPts val="0"/>
              </a:spcBef>
              <a:buClr>
                <a:srgbClr val="449D97"/>
              </a:buClr>
              <a:defRPr>
                <a:solidFill>
                  <a:srgbClr val="449D97"/>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391350"/>
            <a:ext cx="8520599" cy="626100"/>
          </a:xfrm>
          <a:prstGeom prst="rect">
            <a:avLst/>
          </a:prstGeom>
        </p:spPr>
        <p:txBody>
          <a:bodyPr lIns="91425" tIns="91425" rIns="91425" bIns="91425" anchor="t" anchorCtr="0"/>
          <a:lstStyle>
            <a:lvl1pPr lvl="0">
              <a:spcBef>
                <a:spcPts val="0"/>
              </a:spcBef>
              <a:buClr>
                <a:srgbClr val="449D97"/>
              </a:buClr>
              <a:defRPr>
                <a:solidFill>
                  <a:srgbClr val="449D97"/>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Clr>
                <a:srgbClr val="449D97"/>
              </a:buClr>
              <a:buSzPct val="100000"/>
              <a:defRPr sz="2400">
                <a:solidFill>
                  <a:srgbClr val="449D97"/>
                </a:solidFill>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91377"/>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dk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buFont typeface="Lato"/>
              <a:defRPr sz="4800" b="0">
                <a:solidFill>
                  <a:schemeClr val="lt1"/>
                </a:solidFill>
                <a:latin typeface="Lato"/>
                <a:ea typeface="Lato"/>
                <a:cs typeface="Lato"/>
                <a:sym typeface="Lato"/>
              </a:defRPr>
            </a:lvl1pPr>
            <a:lvl2pPr lvl="1">
              <a:spcBef>
                <a:spcPts val="0"/>
              </a:spcBef>
              <a:buClr>
                <a:schemeClr val="lt1"/>
              </a:buClr>
              <a:buSzPct val="100000"/>
              <a:buFont typeface="Lato"/>
              <a:defRPr sz="4800" b="0">
                <a:solidFill>
                  <a:schemeClr val="lt1"/>
                </a:solidFill>
                <a:latin typeface="Lato"/>
                <a:ea typeface="Lato"/>
                <a:cs typeface="Lato"/>
                <a:sym typeface="Lato"/>
              </a:defRPr>
            </a:lvl2pPr>
            <a:lvl3pPr lvl="2">
              <a:spcBef>
                <a:spcPts val="0"/>
              </a:spcBef>
              <a:buClr>
                <a:schemeClr val="lt1"/>
              </a:buClr>
              <a:buSzPct val="100000"/>
              <a:buFont typeface="Lato"/>
              <a:defRPr sz="4800" b="0">
                <a:solidFill>
                  <a:schemeClr val="lt1"/>
                </a:solidFill>
                <a:latin typeface="Lato"/>
                <a:ea typeface="Lato"/>
                <a:cs typeface="Lato"/>
                <a:sym typeface="Lato"/>
              </a:defRPr>
            </a:lvl3pPr>
            <a:lvl4pPr lvl="3">
              <a:spcBef>
                <a:spcPts val="0"/>
              </a:spcBef>
              <a:buClr>
                <a:schemeClr val="lt1"/>
              </a:buClr>
              <a:buSzPct val="100000"/>
              <a:buFont typeface="Lato"/>
              <a:defRPr sz="4800" b="0">
                <a:solidFill>
                  <a:schemeClr val="lt1"/>
                </a:solidFill>
                <a:latin typeface="Lato"/>
                <a:ea typeface="Lato"/>
                <a:cs typeface="Lato"/>
                <a:sym typeface="Lato"/>
              </a:defRPr>
            </a:lvl4pPr>
            <a:lvl5pPr lvl="4">
              <a:spcBef>
                <a:spcPts val="0"/>
              </a:spcBef>
              <a:buClr>
                <a:schemeClr val="lt1"/>
              </a:buClr>
              <a:buSzPct val="100000"/>
              <a:buFont typeface="Lato"/>
              <a:defRPr sz="4800" b="0">
                <a:solidFill>
                  <a:schemeClr val="lt1"/>
                </a:solidFill>
                <a:latin typeface="Lato"/>
                <a:ea typeface="Lato"/>
                <a:cs typeface="Lato"/>
                <a:sym typeface="Lato"/>
              </a:defRPr>
            </a:lvl5pPr>
            <a:lvl6pPr lvl="5">
              <a:spcBef>
                <a:spcPts val="0"/>
              </a:spcBef>
              <a:buClr>
                <a:schemeClr val="lt1"/>
              </a:buClr>
              <a:buSzPct val="100000"/>
              <a:buFont typeface="Lato"/>
              <a:defRPr sz="4800" b="0">
                <a:solidFill>
                  <a:schemeClr val="lt1"/>
                </a:solidFill>
                <a:latin typeface="Lato"/>
                <a:ea typeface="Lato"/>
                <a:cs typeface="Lato"/>
                <a:sym typeface="Lato"/>
              </a:defRPr>
            </a:lvl6pPr>
            <a:lvl7pPr lvl="6">
              <a:spcBef>
                <a:spcPts val="0"/>
              </a:spcBef>
              <a:buClr>
                <a:schemeClr val="lt1"/>
              </a:buClr>
              <a:buSzPct val="100000"/>
              <a:buFont typeface="Lato"/>
              <a:defRPr sz="4800" b="0">
                <a:solidFill>
                  <a:schemeClr val="lt1"/>
                </a:solidFill>
                <a:latin typeface="Lato"/>
                <a:ea typeface="Lato"/>
                <a:cs typeface="Lato"/>
                <a:sym typeface="Lato"/>
              </a:defRPr>
            </a:lvl7pPr>
            <a:lvl8pPr lvl="7">
              <a:spcBef>
                <a:spcPts val="0"/>
              </a:spcBef>
              <a:buClr>
                <a:schemeClr val="lt1"/>
              </a:buClr>
              <a:buSzPct val="100000"/>
              <a:buFont typeface="Lato"/>
              <a:defRPr sz="4800" b="0">
                <a:solidFill>
                  <a:schemeClr val="lt1"/>
                </a:solidFill>
                <a:latin typeface="Lato"/>
                <a:ea typeface="Lato"/>
                <a:cs typeface="Lato"/>
                <a:sym typeface="Lato"/>
              </a:defRPr>
            </a:lvl8pPr>
            <a:lvl9pPr lvl="8">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37" name="Shape 37"/>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25"/>
            <a:ext cx="4572000" cy="5143499"/>
          </a:xfrm>
          <a:prstGeom prst="rect">
            <a:avLst/>
          </a:prstGeom>
          <a:solidFill>
            <a:srgbClr val="449D97"/>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1" name="Shape 41"/>
          <p:cNvSpPr txBox="1">
            <a:spLocks noGrp="1"/>
          </p:cNvSpPr>
          <p:nvPr>
            <p:ph type="title"/>
          </p:nvPr>
        </p:nvSpPr>
        <p:spPr>
          <a:xfrm>
            <a:off x="265500" y="1107950"/>
            <a:ext cx="4045199" cy="1683600"/>
          </a:xfrm>
          <a:prstGeom prst="rect">
            <a:avLst/>
          </a:prstGeom>
        </p:spPr>
        <p:txBody>
          <a:bodyPr lIns="91425" tIns="91425" rIns="91425" bIns="91425" anchor="b" anchorCtr="0"/>
          <a:lstStyle>
            <a:lvl1pPr lvl="0" algn="ctr">
              <a:spcBef>
                <a:spcPts val="0"/>
              </a:spcBef>
              <a:buClr>
                <a:srgbClr val="449D97"/>
              </a:buClr>
              <a:buSzPct val="100000"/>
              <a:defRPr sz="4200">
                <a:solidFill>
                  <a:srgbClr val="449D97"/>
                </a:solidFill>
              </a:defRPr>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845200"/>
            <a:ext cx="4045199"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9500" y="4230575"/>
            <a:ext cx="5998800" cy="598799"/>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91350"/>
            <a:ext cx="8520599" cy="626100"/>
          </a:xfrm>
          <a:prstGeom prst="rect">
            <a:avLst/>
          </a:prstGeom>
          <a:noFill/>
          <a:ln>
            <a:noFill/>
          </a:ln>
        </p:spPr>
        <p:txBody>
          <a:bodyPr lIns="91425" tIns="91425" rIns="91425" bIns="91425" anchor="t" anchorCtr="0"/>
          <a:lstStyle>
            <a:lvl1pPr lvl="0">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8490250" y="4681009"/>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8.gif"/><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zenodo.org/record/53894#.WEyL8SgrLI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gif"/><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a:t>
            </a:fld>
            <a:endParaRPr lang="en"/>
          </a:p>
        </p:txBody>
      </p:sp>
      <p:sp>
        <p:nvSpPr>
          <p:cNvPr id="62" name="Shape 62"/>
          <p:cNvSpPr/>
          <p:nvPr/>
        </p:nvSpPr>
        <p:spPr>
          <a:xfrm>
            <a:off x="4315900" y="-10065"/>
            <a:ext cx="4833600" cy="5054400"/>
          </a:xfrm>
          <a:prstGeom prst="rect">
            <a:avLst/>
          </a:prstGeom>
          <a:solidFill>
            <a:srgbClr val="000000">
              <a:alpha val="50000"/>
            </a:srgbClr>
          </a:solidFill>
          <a:ln>
            <a:noFill/>
          </a:ln>
        </p:spPr>
        <p:txBody>
          <a:bodyPr lIns="91425" tIns="91425" rIns="91425" bIns="91425" anchor="ctr" anchorCtr="0">
            <a:noAutofit/>
          </a:bodyPr>
          <a:lstStyle/>
          <a:p>
            <a:pPr lvl="0">
              <a:spcBef>
                <a:spcPts val="0"/>
              </a:spcBef>
              <a:buNone/>
            </a:pPr>
            <a:endParaRPr/>
          </a:p>
        </p:txBody>
      </p:sp>
      <p:pic>
        <p:nvPicPr>
          <p:cNvPr id="63" name="Shape 63" descr="logo.png"/>
          <p:cNvPicPr preferRelativeResize="0"/>
          <p:nvPr/>
        </p:nvPicPr>
        <p:blipFill>
          <a:blip r:embed="rId4">
            <a:alphaModFix/>
          </a:blip>
          <a:stretch>
            <a:fillRect/>
          </a:stretch>
        </p:blipFill>
        <p:spPr>
          <a:xfrm>
            <a:off x="5787053" y="4168175"/>
            <a:ext cx="1891297" cy="805700"/>
          </a:xfrm>
          <a:prstGeom prst="rect">
            <a:avLst/>
          </a:prstGeom>
          <a:noFill/>
          <a:ln>
            <a:noFill/>
          </a:ln>
        </p:spPr>
      </p:pic>
      <p:sp>
        <p:nvSpPr>
          <p:cNvPr id="64" name="Shape 64"/>
          <p:cNvSpPr txBox="1"/>
          <p:nvPr/>
        </p:nvSpPr>
        <p:spPr>
          <a:xfrm>
            <a:off x="4310400" y="0"/>
            <a:ext cx="4833600" cy="1026600"/>
          </a:xfrm>
          <a:prstGeom prst="rect">
            <a:avLst/>
          </a:prstGeom>
          <a:noFill/>
          <a:ln>
            <a:noFill/>
          </a:ln>
        </p:spPr>
        <p:txBody>
          <a:bodyPr lIns="91425" tIns="91425" rIns="91425" bIns="91425" anchor="ctr" anchorCtr="0">
            <a:noAutofit/>
          </a:bodyPr>
          <a:lstStyle/>
          <a:p>
            <a:pPr lvl="0" algn="ctr" rtl="0">
              <a:spcBef>
                <a:spcPts val="0"/>
              </a:spcBef>
              <a:buNone/>
            </a:pPr>
            <a:r>
              <a:rPr lang="en" sz="2400">
                <a:solidFill>
                  <a:srgbClr val="FFFFFF"/>
                </a:solidFill>
                <a:latin typeface="Oswald"/>
                <a:ea typeface="Oswald"/>
                <a:cs typeface="Oswald"/>
                <a:sym typeface="Oswald"/>
              </a:rPr>
              <a:t>BIA 652 </a:t>
            </a:r>
          </a:p>
          <a:p>
            <a:pPr lvl="0" algn="ctr">
              <a:spcBef>
                <a:spcPts val="0"/>
              </a:spcBef>
              <a:buNone/>
            </a:pPr>
            <a:r>
              <a:rPr lang="en" sz="2400">
                <a:solidFill>
                  <a:srgbClr val="FFFFFF"/>
                </a:solidFill>
                <a:latin typeface="Oswald"/>
                <a:ea typeface="Oswald"/>
                <a:cs typeface="Oswald"/>
                <a:sym typeface="Oswald"/>
              </a:rPr>
              <a:t>Multivariate Analysis</a:t>
            </a:r>
          </a:p>
        </p:txBody>
      </p:sp>
      <p:sp>
        <p:nvSpPr>
          <p:cNvPr id="65" name="Shape 65"/>
          <p:cNvSpPr txBox="1"/>
          <p:nvPr/>
        </p:nvSpPr>
        <p:spPr>
          <a:xfrm>
            <a:off x="4310400" y="1903800"/>
            <a:ext cx="4833600" cy="1026600"/>
          </a:xfrm>
          <a:prstGeom prst="rect">
            <a:avLst/>
          </a:prstGeom>
          <a:noFill/>
          <a:ln>
            <a:noFill/>
          </a:ln>
        </p:spPr>
        <p:txBody>
          <a:bodyPr lIns="91425" tIns="91425" rIns="91425" bIns="91425" anchor="ctr" anchorCtr="0">
            <a:noAutofit/>
          </a:bodyPr>
          <a:lstStyle/>
          <a:p>
            <a:pPr lvl="0" algn="ctr" rtl="0">
              <a:spcBef>
                <a:spcPts val="0"/>
              </a:spcBef>
              <a:buNone/>
            </a:pPr>
            <a:r>
              <a:rPr lang="en" sz="2400">
                <a:solidFill>
                  <a:srgbClr val="FFFFFF"/>
                </a:solidFill>
                <a:latin typeface="Open Sans"/>
                <a:ea typeface="Open Sans"/>
                <a:cs typeface="Open Sans"/>
                <a:sym typeface="Open Sans"/>
              </a:rPr>
              <a:t>Team Project</a:t>
            </a:r>
          </a:p>
          <a:p>
            <a:pPr lvl="0" algn="ctr" rtl="0">
              <a:spcBef>
                <a:spcPts val="0"/>
              </a:spcBef>
              <a:buNone/>
            </a:pPr>
            <a:r>
              <a:rPr lang="en" sz="2400" b="1">
                <a:solidFill>
                  <a:srgbClr val="FFFFFF"/>
                </a:solidFill>
                <a:latin typeface="Open Sans"/>
                <a:ea typeface="Open Sans"/>
                <a:cs typeface="Open Sans"/>
                <a:sym typeface="Open Sans"/>
              </a:rPr>
              <a:t>Analysis of Fitbit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sldNum" idx="12"/>
          </p:nvPr>
        </p:nvSpPr>
        <p:spPr>
          <a:xfrm>
            <a:off x="8708568" y="4897386"/>
            <a:ext cx="370115" cy="16447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 sz="1000">
                <a:solidFill>
                  <a:srgbClr val="888888"/>
                </a:solidFill>
                <a:latin typeface="Century Gothic"/>
                <a:ea typeface="Century Gothic"/>
                <a:cs typeface="Century Gothic"/>
                <a:sym typeface="Century Gothic"/>
              </a:rPr>
              <a:t>10</a:t>
            </a:fld>
            <a:endParaRPr lang="en" sz="1000">
              <a:solidFill>
                <a:srgbClr val="888888"/>
              </a:solidFill>
              <a:latin typeface="Century Gothic"/>
              <a:ea typeface="Century Gothic"/>
              <a:cs typeface="Century Gothic"/>
              <a:sym typeface="Century Gothic"/>
            </a:endParaRPr>
          </a:p>
        </p:txBody>
      </p:sp>
      <p:sp>
        <p:nvSpPr>
          <p:cNvPr id="166" name="Shape 166"/>
          <p:cNvSpPr txBox="1"/>
          <p:nvPr/>
        </p:nvSpPr>
        <p:spPr>
          <a:xfrm>
            <a:off x="467543" y="735546"/>
            <a:ext cx="8136900" cy="3623100"/>
          </a:xfrm>
          <a:prstGeom prst="rect">
            <a:avLst/>
          </a:prstGeom>
          <a:noFill/>
          <a:ln>
            <a:noFill/>
          </a:ln>
        </p:spPr>
        <p:txBody>
          <a:bodyPr lIns="91425" tIns="45700" rIns="91425" bIns="45700" anchor="t" anchorCtr="0">
            <a:noAutofit/>
          </a:bodyPr>
          <a:lstStyle/>
          <a:p>
            <a:pPr marL="285750" marR="0" lvl="0" indent="-285750" algn="just" rtl="0">
              <a:spcBef>
                <a:spcPts val="0"/>
              </a:spcBef>
              <a:buClr>
                <a:schemeClr val="dk1"/>
              </a:buClr>
              <a:buFont typeface="Noto Sans Symbols"/>
              <a:buNone/>
            </a:pPr>
            <a:endParaRPr sz="2000">
              <a:solidFill>
                <a:schemeClr val="dk1"/>
              </a:solidFill>
              <a:latin typeface="Calibri"/>
              <a:ea typeface="Calibri"/>
              <a:cs typeface="Calibri"/>
              <a:sym typeface="Calibri"/>
            </a:endParaRPr>
          </a:p>
          <a:p>
            <a:pPr marL="0" marR="0" lvl="0" indent="0" algn="l" rtl="0">
              <a:spcBef>
                <a:spcPts val="0"/>
              </a:spcBef>
              <a:buNone/>
            </a:pPr>
            <a:endParaRPr sz="2000">
              <a:solidFill>
                <a:schemeClr val="dk1"/>
              </a:solidFill>
              <a:latin typeface="Calibri"/>
              <a:ea typeface="Calibri"/>
              <a:cs typeface="Calibri"/>
              <a:sym typeface="Calibri"/>
            </a:endParaRPr>
          </a:p>
        </p:txBody>
      </p:sp>
      <p:pic>
        <p:nvPicPr>
          <p:cNvPr id="167" name="Shape 167"/>
          <p:cNvPicPr preferRelativeResize="0"/>
          <p:nvPr/>
        </p:nvPicPr>
        <p:blipFill rotWithShape="1">
          <a:blip r:embed="rId3">
            <a:alphaModFix/>
          </a:blip>
          <a:srcRect/>
          <a:stretch/>
        </p:blipFill>
        <p:spPr>
          <a:xfrm>
            <a:off x="467550" y="1075475"/>
            <a:ext cx="3534300" cy="1921500"/>
          </a:xfrm>
          <a:prstGeom prst="rect">
            <a:avLst/>
          </a:prstGeom>
          <a:noFill/>
          <a:ln>
            <a:noFill/>
          </a:ln>
        </p:spPr>
      </p:pic>
      <p:pic>
        <p:nvPicPr>
          <p:cNvPr id="168" name="Shape 168"/>
          <p:cNvPicPr preferRelativeResize="0"/>
          <p:nvPr/>
        </p:nvPicPr>
        <p:blipFill rotWithShape="1">
          <a:blip r:embed="rId4">
            <a:alphaModFix/>
          </a:blip>
          <a:srcRect/>
          <a:stretch/>
        </p:blipFill>
        <p:spPr>
          <a:xfrm>
            <a:off x="4268850" y="1331975"/>
            <a:ext cx="4627800" cy="3026700"/>
          </a:xfrm>
          <a:prstGeom prst="rect">
            <a:avLst/>
          </a:prstGeom>
          <a:noFill/>
          <a:ln>
            <a:noFill/>
          </a:ln>
        </p:spPr>
      </p:pic>
      <p:sp>
        <p:nvSpPr>
          <p:cNvPr id="170" name="Shape 170"/>
          <p:cNvSpPr txBox="1"/>
          <p:nvPr/>
        </p:nvSpPr>
        <p:spPr>
          <a:xfrm>
            <a:off x="311700" y="391350"/>
            <a:ext cx="8520600" cy="626100"/>
          </a:xfrm>
          <a:prstGeom prst="rect">
            <a:avLst/>
          </a:prstGeom>
          <a:noFill/>
          <a:ln>
            <a:noFill/>
          </a:ln>
        </p:spPr>
        <p:txBody>
          <a:bodyPr lIns="91425" tIns="91425" rIns="91425" bIns="91425" anchor="t" anchorCtr="0">
            <a:noAutofit/>
          </a:bodyPr>
          <a:lstStyle/>
          <a:p>
            <a:pPr lvl="0" rtl="0">
              <a:spcBef>
                <a:spcPts val="0"/>
              </a:spcBef>
              <a:buNone/>
            </a:pPr>
            <a:r>
              <a:rPr lang="en" sz="3200" b="1">
                <a:solidFill>
                  <a:srgbClr val="449D97"/>
                </a:solidFill>
                <a:latin typeface="Playfair Display"/>
                <a:ea typeface="Playfair Display"/>
                <a:cs typeface="Playfair Display"/>
                <a:sym typeface="Playfair Display"/>
              </a:rPr>
              <a:t>Day of the Week</a:t>
            </a:r>
          </a:p>
        </p:txBody>
      </p:sp>
      <p:pic>
        <p:nvPicPr>
          <p:cNvPr id="171" name="Shape 171" descr="Min Active vs Week.gif"/>
          <p:cNvPicPr preferRelativeResize="0"/>
          <p:nvPr/>
        </p:nvPicPr>
        <p:blipFill>
          <a:blip r:embed="rId5">
            <a:alphaModFix/>
          </a:blip>
          <a:stretch>
            <a:fillRect/>
          </a:stretch>
        </p:blipFill>
        <p:spPr>
          <a:xfrm>
            <a:off x="467550" y="2996975"/>
            <a:ext cx="3534300" cy="192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sldNum" idx="12"/>
          </p:nvPr>
        </p:nvSpPr>
        <p:spPr>
          <a:xfrm>
            <a:off x="8708568" y="4897386"/>
            <a:ext cx="370115" cy="16447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 sz="1000">
                <a:solidFill>
                  <a:srgbClr val="888888"/>
                </a:solidFill>
                <a:latin typeface="Century Gothic"/>
                <a:ea typeface="Century Gothic"/>
                <a:cs typeface="Century Gothic"/>
                <a:sym typeface="Century Gothic"/>
              </a:rPr>
              <a:t>11</a:t>
            </a:fld>
            <a:endParaRPr lang="en" sz="1000">
              <a:solidFill>
                <a:srgbClr val="888888"/>
              </a:solidFill>
              <a:latin typeface="Century Gothic"/>
              <a:ea typeface="Century Gothic"/>
              <a:cs typeface="Century Gothic"/>
              <a:sym typeface="Century Gothic"/>
            </a:endParaRPr>
          </a:p>
        </p:txBody>
      </p:sp>
      <p:sp>
        <p:nvSpPr>
          <p:cNvPr id="178" name="Shape 178"/>
          <p:cNvSpPr txBox="1"/>
          <p:nvPr/>
        </p:nvSpPr>
        <p:spPr>
          <a:xfrm>
            <a:off x="467543" y="735546"/>
            <a:ext cx="8136903" cy="3623072"/>
          </a:xfrm>
          <a:prstGeom prst="rect">
            <a:avLst/>
          </a:prstGeom>
          <a:noFill/>
          <a:ln>
            <a:noFill/>
          </a:ln>
        </p:spPr>
        <p:txBody>
          <a:bodyPr lIns="91425" tIns="45700" rIns="91425" bIns="45700" anchor="t" anchorCtr="0">
            <a:noAutofit/>
          </a:bodyPr>
          <a:lstStyle/>
          <a:p>
            <a:pPr marL="285750" marR="0" lvl="0" indent="-285750" algn="just" rtl="0">
              <a:spcBef>
                <a:spcPts val="0"/>
              </a:spcBef>
              <a:buClr>
                <a:schemeClr val="dk1"/>
              </a:buClr>
              <a:buFont typeface="Noto Sans Symbols"/>
              <a:buNone/>
            </a:pPr>
            <a:endParaRPr sz="2000">
              <a:solidFill>
                <a:schemeClr val="dk1"/>
              </a:solidFill>
              <a:latin typeface="Calibri"/>
              <a:ea typeface="Calibri"/>
              <a:cs typeface="Calibri"/>
              <a:sym typeface="Calibri"/>
            </a:endParaRPr>
          </a:p>
          <a:p>
            <a:pPr marL="0" marR="0" lvl="0" indent="0" algn="l" rtl="0">
              <a:spcBef>
                <a:spcPts val="0"/>
              </a:spcBef>
              <a:buNone/>
            </a:pPr>
            <a:endParaRPr sz="2000">
              <a:solidFill>
                <a:schemeClr val="dk1"/>
              </a:solidFill>
              <a:latin typeface="Calibri"/>
              <a:ea typeface="Calibri"/>
              <a:cs typeface="Calibri"/>
              <a:sym typeface="Calibri"/>
            </a:endParaRPr>
          </a:p>
        </p:txBody>
      </p:sp>
      <p:pic>
        <p:nvPicPr>
          <p:cNvPr id="179" name="Shape 179"/>
          <p:cNvPicPr preferRelativeResize="0"/>
          <p:nvPr/>
        </p:nvPicPr>
        <p:blipFill rotWithShape="1">
          <a:blip r:embed="rId3">
            <a:alphaModFix/>
          </a:blip>
          <a:srcRect/>
          <a:stretch/>
        </p:blipFill>
        <p:spPr>
          <a:xfrm>
            <a:off x="232175" y="1059572"/>
            <a:ext cx="4791300" cy="3299100"/>
          </a:xfrm>
          <a:prstGeom prst="rect">
            <a:avLst/>
          </a:prstGeom>
          <a:noFill/>
          <a:ln>
            <a:noFill/>
          </a:ln>
        </p:spPr>
      </p:pic>
      <p:pic>
        <p:nvPicPr>
          <p:cNvPr id="180" name="Shape 180"/>
          <p:cNvPicPr preferRelativeResize="0"/>
          <p:nvPr/>
        </p:nvPicPr>
        <p:blipFill rotWithShape="1">
          <a:blip r:embed="rId4">
            <a:alphaModFix/>
          </a:blip>
          <a:srcRect/>
          <a:stretch/>
        </p:blipFill>
        <p:spPr>
          <a:xfrm>
            <a:off x="5023475" y="1059575"/>
            <a:ext cx="3866400" cy="3299100"/>
          </a:xfrm>
          <a:prstGeom prst="rect">
            <a:avLst/>
          </a:prstGeom>
          <a:noFill/>
          <a:ln>
            <a:noFill/>
          </a:ln>
        </p:spPr>
      </p:pic>
      <p:sp>
        <p:nvSpPr>
          <p:cNvPr id="182" name="Shape 182"/>
          <p:cNvSpPr txBox="1"/>
          <p:nvPr/>
        </p:nvSpPr>
        <p:spPr>
          <a:xfrm>
            <a:off x="311700" y="391350"/>
            <a:ext cx="8520600" cy="626100"/>
          </a:xfrm>
          <a:prstGeom prst="rect">
            <a:avLst/>
          </a:prstGeom>
          <a:noFill/>
          <a:ln>
            <a:noFill/>
          </a:ln>
        </p:spPr>
        <p:txBody>
          <a:bodyPr lIns="91425" tIns="91425" rIns="91425" bIns="91425" anchor="t" anchorCtr="0">
            <a:noAutofit/>
          </a:bodyPr>
          <a:lstStyle/>
          <a:p>
            <a:pPr lvl="0" rtl="0">
              <a:spcBef>
                <a:spcPts val="0"/>
              </a:spcBef>
              <a:buNone/>
            </a:pPr>
            <a:r>
              <a:rPr lang="en" sz="3200" b="1">
                <a:solidFill>
                  <a:srgbClr val="449D97"/>
                </a:solidFill>
                <a:latin typeface="Playfair Display"/>
                <a:ea typeface="Playfair Display"/>
                <a:cs typeface="Playfair Display"/>
                <a:sym typeface="Playfair Display"/>
              </a:rPr>
              <a:t>Weekday vs. Weekend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sldNum" idx="12"/>
          </p:nvPr>
        </p:nvSpPr>
        <p:spPr>
          <a:xfrm>
            <a:off x="8708568" y="4897386"/>
            <a:ext cx="370115" cy="16447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 sz="1000">
                <a:solidFill>
                  <a:srgbClr val="888888"/>
                </a:solidFill>
                <a:latin typeface="Century Gothic"/>
                <a:ea typeface="Century Gothic"/>
                <a:cs typeface="Century Gothic"/>
                <a:sym typeface="Century Gothic"/>
              </a:rPr>
              <a:t>12</a:t>
            </a:fld>
            <a:endParaRPr lang="en" sz="1000">
              <a:solidFill>
                <a:srgbClr val="888888"/>
              </a:solidFill>
              <a:latin typeface="Century Gothic"/>
              <a:ea typeface="Century Gothic"/>
              <a:cs typeface="Century Gothic"/>
              <a:sym typeface="Century Gothic"/>
            </a:endParaRPr>
          </a:p>
        </p:txBody>
      </p:sp>
      <p:sp>
        <p:nvSpPr>
          <p:cNvPr id="189" name="Shape 189"/>
          <p:cNvSpPr txBox="1"/>
          <p:nvPr/>
        </p:nvSpPr>
        <p:spPr>
          <a:xfrm>
            <a:off x="467543" y="735546"/>
            <a:ext cx="8136903" cy="3623072"/>
          </a:xfrm>
          <a:prstGeom prst="rect">
            <a:avLst/>
          </a:prstGeom>
          <a:noFill/>
          <a:ln>
            <a:noFill/>
          </a:ln>
        </p:spPr>
        <p:txBody>
          <a:bodyPr lIns="91425" tIns="45700" rIns="91425" bIns="45700" anchor="t" anchorCtr="0">
            <a:noAutofit/>
          </a:bodyPr>
          <a:lstStyle/>
          <a:p>
            <a:pPr marL="285750" marR="0" lvl="0" indent="-285750" algn="just" rtl="0">
              <a:spcBef>
                <a:spcPts val="0"/>
              </a:spcBef>
              <a:buClr>
                <a:schemeClr val="dk1"/>
              </a:buClr>
              <a:buFont typeface="Noto Sans Symbols"/>
              <a:buNone/>
            </a:pPr>
            <a:endParaRPr sz="2000">
              <a:solidFill>
                <a:schemeClr val="dk1"/>
              </a:solidFill>
              <a:latin typeface="Calibri"/>
              <a:ea typeface="Calibri"/>
              <a:cs typeface="Calibri"/>
              <a:sym typeface="Calibri"/>
            </a:endParaRPr>
          </a:p>
          <a:p>
            <a:pPr marL="0" marR="0" lvl="0" indent="0" algn="l" rtl="0">
              <a:spcBef>
                <a:spcPts val="0"/>
              </a:spcBef>
              <a:buNone/>
            </a:pPr>
            <a:endParaRPr sz="2000">
              <a:solidFill>
                <a:schemeClr val="dk1"/>
              </a:solidFill>
              <a:latin typeface="Calibri"/>
              <a:ea typeface="Calibri"/>
              <a:cs typeface="Calibri"/>
              <a:sym typeface="Calibri"/>
            </a:endParaRPr>
          </a:p>
        </p:txBody>
      </p:sp>
      <p:pic>
        <p:nvPicPr>
          <p:cNvPr id="190" name="Shape 190"/>
          <p:cNvPicPr preferRelativeResize="0"/>
          <p:nvPr/>
        </p:nvPicPr>
        <p:blipFill rotWithShape="1">
          <a:blip r:embed="rId3">
            <a:alphaModFix/>
          </a:blip>
          <a:srcRect/>
          <a:stretch/>
        </p:blipFill>
        <p:spPr>
          <a:xfrm>
            <a:off x="4729200" y="1437625"/>
            <a:ext cx="4104300" cy="3092399"/>
          </a:xfrm>
          <a:prstGeom prst="rect">
            <a:avLst/>
          </a:prstGeom>
          <a:noFill/>
          <a:ln>
            <a:noFill/>
          </a:ln>
        </p:spPr>
      </p:pic>
      <p:pic>
        <p:nvPicPr>
          <p:cNvPr id="191" name="Shape 191"/>
          <p:cNvPicPr preferRelativeResize="0"/>
          <p:nvPr/>
        </p:nvPicPr>
        <p:blipFill rotWithShape="1">
          <a:blip r:embed="rId4">
            <a:alphaModFix/>
          </a:blip>
          <a:srcRect/>
          <a:stretch/>
        </p:blipFill>
        <p:spPr>
          <a:xfrm>
            <a:off x="238325" y="1437625"/>
            <a:ext cx="4261800" cy="3092400"/>
          </a:xfrm>
          <a:prstGeom prst="rect">
            <a:avLst/>
          </a:prstGeom>
          <a:noFill/>
          <a:ln>
            <a:noFill/>
          </a:ln>
        </p:spPr>
      </p:pic>
      <p:sp>
        <p:nvSpPr>
          <p:cNvPr id="193" name="Shape 193"/>
          <p:cNvSpPr txBox="1"/>
          <p:nvPr/>
        </p:nvSpPr>
        <p:spPr>
          <a:xfrm>
            <a:off x="311700" y="391350"/>
            <a:ext cx="8520600" cy="626100"/>
          </a:xfrm>
          <a:prstGeom prst="rect">
            <a:avLst/>
          </a:prstGeom>
          <a:noFill/>
          <a:ln>
            <a:noFill/>
          </a:ln>
        </p:spPr>
        <p:txBody>
          <a:bodyPr lIns="91425" tIns="91425" rIns="91425" bIns="91425" anchor="t" anchorCtr="0">
            <a:noAutofit/>
          </a:bodyPr>
          <a:lstStyle/>
          <a:p>
            <a:pPr lvl="0" rtl="0">
              <a:spcBef>
                <a:spcPts val="0"/>
              </a:spcBef>
              <a:buNone/>
            </a:pPr>
            <a:r>
              <a:rPr lang="en" sz="3200" b="1" dirty="0">
                <a:solidFill>
                  <a:srgbClr val="449D97"/>
                </a:solidFill>
                <a:latin typeface="Playfair Display"/>
                <a:ea typeface="Playfair Display"/>
                <a:cs typeface="Playfair Display"/>
                <a:sym typeface="Playfair Display"/>
              </a:rPr>
              <a:t>Consistency of Use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sldNum" idx="12"/>
          </p:nvPr>
        </p:nvSpPr>
        <p:spPr>
          <a:xfrm>
            <a:off x="8708568" y="4897386"/>
            <a:ext cx="370115" cy="16447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 sz="1000">
                <a:solidFill>
                  <a:srgbClr val="888888"/>
                </a:solidFill>
                <a:latin typeface="Century Gothic"/>
                <a:ea typeface="Century Gothic"/>
                <a:cs typeface="Century Gothic"/>
                <a:sym typeface="Century Gothic"/>
              </a:rPr>
              <a:t>13</a:t>
            </a:fld>
            <a:endParaRPr lang="en" sz="1000">
              <a:solidFill>
                <a:srgbClr val="888888"/>
              </a:solidFill>
              <a:latin typeface="Century Gothic"/>
              <a:ea typeface="Century Gothic"/>
              <a:cs typeface="Century Gothic"/>
              <a:sym typeface="Century Gothic"/>
            </a:endParaRPr>
          </a:p>
        </p:txBody>
      </p:sp>
      <p:sp>
        <p:nvSpPr>
          <p:cNvPr id="200" name="Shape 200"/>
          <p:cNvSpPr txBox="1"/>
          <p:nvPr/>
        </p:nvSpPr>
        <p:spPr>
          <a:xfrm>
            <a:off x="467543" y="735546"/>
            <a:ext cx="8136903" cy="3623072"/>
          </a:xfrm>
          <a:prstGeom prst="rect">
            <a:avLst/>
          </a:prstGeom>
          <a:noFill/>
          <a:ln>
            <a:noFill/>
          </a:ln>
        </p:spPr>
        <p:txBody>
          <a:bodyPr lIns="91425" tIns="45700" rIns="91425" bIns="45700" anchor="t" anchorCtr="0">
            <a:noAutofit/>
          </a:bodyPr>
          <a:lstStyle/>
          <a:p>
            <a:pPr marL="285750" marR="0" lvl="0" indent="-285750" algn="just" rtl="0">
              <a:spcBef>
                <a:spcPts val="0"/>
              </a:spcBef>
              <a:buClr>
                <a:schemeClr val="dk1"/>
              </a:buClr>
              <a:buFont typeface="Noto Sans Symbols"/>
              <a:buNone/>
            </a:pPr>
            <a:endParaRPr sz="2000">
              <a:solidFill>
                <a:schemeClr val="dk1"/>
              </a:solidFill>
              <a:latin typeface="Calibri"/>
              <a:ea typeface="Calibri"/>
              <a:cs typeface="Calibri"/>
              <a:sym typeface="Calibri"/>
            </a:endParaRPr>
          </a:p>
          <a:p>
            <a:pPr marL="0" marR="0" lvl="0" indent="0" algn="l" rtl="0">
              <a:spcBef>
                <a:spcPts val="0"/>
              </a:spcBef>
              <a:buNone/>
            </a:pPr>
            <a:endParaRPr sz="2000">
              <a:solidFill>
                <a:schemeClr val="dk1"/>
              </a:solidFill>
              <a:latin typeface="Calibri"/>
              <a:ea typeface="Calibri"/>
              <a:cs typeface="Calibri"/>
              <a:sym typeface="Calibri"/>
            </a:endParaRPr>
          </a:p>
        </p:txBody>
      </p:sp>
      <p:pic>
        <p:nvPicPr>
          <p:cNvPr id="201" name="Shape 201"/>
          <p:cNvPicPr preferRelativeResize="0"/>
          <p:nvPr/>
        </p:nvPicPr>
        <p:blipFill rotWithShape="1">
          <a:blip r:embed="rId3">
            <a:alphaModFix/>
          </a:blip>
          <a:srcRect/>
          <a:stretch/>
        </p:blipFill>
        <p:spPr>
          <a:xfrm>
            <a:off x="1905149" y="1017450"/>
            <a:ext cx="5333700" cy="3969300"/>
          </a:xfrm>
          <a:prstGeom prst="rect">
            <a:avLst/>
          </a:prstGeom>
          <a:noFill/>
          <a:ln>
            <a:noFill/>
          </a:ln>
        </p:spPr>
      </p:pic>
      <p:sp>
        <p:nvSpPr>
          <p:cNvPr id="203" name="Shape 203"/>
          <p:cNvSpPr txBox="1"/>
          <p:nvPr/>
        </p:nvSpPr>
        <p:spPr>
          <a:xfrm>
            <a:off x="311700" y="391350"/>
            <a:ext cx="8520600" cy="626100"/>
          </a:xfrm>
          <a:prstGeom prst="rect">
            <a:avLst/>
          </a:prstGeom>
          <a:noFill/>
          <a:ln>
            <a:noFill/>
          </a:ln>
        </p:spPr>
        <p:txBody>
          <a:bodyPr lIns="91425" tIns="91425" rIns="91425" bIns="91425" anchor="t" anchorCtr="0">
            <a:noAutofit/>
          </a:bodyPr>
          <a:lstStyle/>
          <a:p>
            <a:pPr lvl="0" rtl="0">
              <a:spcBef>
                <a:spcPts val="0"/>
              </a:spcBef>
              <a:buNone/>
            </a:pPr>
            <a:r>
              <a:rPr lang="en" sz="3200" b="1">
                <a:solidFill>
                  <a:srgbClr val="449D97"/>
                </a:solidFill>
                <a:latin typeface="Playfair Display"/>
                <a:ea typeface="Playfair Display"/>
                <a:cs typeface="Playfair Display"/>
                <a:sym typeface="Playfair Display"/>
              </a:rPr>
              <a:t>Steps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Multiple Regression</a:t>
            </a:r>
          </a:p>
        </p:txBody>
      </p:sp>
      <p:sp>
        <p:nvSpPr>
          <p:cNvPr id="209" name="Shape 20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sp>
        <p:nvSpPr>
          <p:cNvPr id="210" name="Shape 210"/>
          <p:cNvSpPr txBox="1"/>
          <p:nvPr/>
        </p:nvSpPr>
        <p:spPr>
          <a:xfrm>
            <a:off x="394600" y="1279075"/>
            <a:ext cx="8259600" cy="3401700"/>
          </a:xfrm>
          <a:prstGeom prst="rect">
            <a:avLst/>
          </a:prstGeom>
          <a:noFill/>
          <a:ln>
            <a:noFill/>
          </a:ln>
        </p:spPr>
        <p:txBody>
          <a:bodyPr lIns="91425" tIns="91425" rIns="91425" bIns="91425" anchor="t" anchorCtr="0">
            <a:noAutofit/>
          </a:bodyPr>
          <a:lstStyle/>
          <a:p>
            <a:pPr marL="457200" lvl="0" indent="-342900" rtl="0">
              <a:lnSpc>
                <a:spcPct val="150000"/>
              </a:lnSpc>
              <a:spcBef>
                <a:spcPts val="0"/>
              </a:spcBef>
              <a:spcAft>
                <a:spcPts val="1600"/>
              </a:spcAft>
              <a:buClr>
                <a:schemeClr val="dk2"/>
              </a:buClr>
              <a:buSzPct val="100000"/>
              <a:buFont typeface="Lato"/>
              <a:buChar char="●"/>
            </a:pPr>
            <a:r>
              <a:rPr lang="en" sz="1800" b="1" dirty="0">
                <a:solidFill>
                  <a:schemeClr val="dk2"/>
                </a:solidFill>
                <a:latin typeface="Lato"/>
                <a:ea typeface="Lato"/>
                <a:cs typeface="Lato"/>
                <a:sym typeface="Lato"/>
              </a:rPr>
              <a:t>Dependent variable:</a:t>
            </a:r>
            <a:r>
              <a:rPr lang="en" sz="1800" dirty="0">
                <a:solidFill>
                  <a:schemeClr val="dk2"/>
                </a:solidFill>
                <a:latin typeface="Lato"/>
                <a:ea typeface="Lato"/>
                <a:cs typeface="Lato"/>
                <a:sym typeface="Lato"/>
              </a:rPr>
              <a:t> Activity calories</a:t>
            </a:r>
          </a:p>
          <a:p>
            <a:pPr marL="457200" lvl="0" indent="-342900" rtl="0">
              <a:lnSpc>
                <a:spcPct val="150000"/>
              </a:lnSpc>
              <a:spcBef>
                <a:spcPts val="0"/>
              </a:spcBef>
              <a:spcAft>
                <a:spcPts val="1600"/>
              </a:spcAft>
              <a:buClr>
                <a:schemeClr val="dk2"/>
              </a:buClr>
              <a:buSzPct val="100000"/>
              <a:buFont typeface="Lato"/>
              <a:buChar char="●"/>
            </a:pPr>
            <a:r>
              <a:rPr lang="en" sz="1800" b="1" dirty="0">
                <a:solidFill>
                  <a:schemeClr val="dk2"/>
                </a:solidFill>
                <a:latin typeface="Lato"/>
                <a:ea typeface="Lato"/>
                <a:cs typeface="Lato"/>
                <a:sym typeface="Lato"/>
              </a:rPr>
              <a:t>Independent variables: </a:t>
            </a:r>
            <a:r>
              <a:rPr lang="en" sz="1800" dirty="0">
                <a:solidFill>
                  <a:schemeClr val="dk2"/>
                </a:solidFill>
                <a:latin typeface="Lato"/>
                <a:ea typeface="Lato"/>
                <a:cs typeface="Lato"/>
                <a:sym typeface="Lato"/>
              </a:rPr>
              <a:t>Steps, distance, minutes highly active, minutes fairly active, minutes lightly active, minutes sedentary</a:t>
            </a:r>
          </a:p>
          <a:p>
            <a:pPr lvl="0" rtl="0">
              <a:lnSpc>
                <a:spcPct val="150000"/>
              </a:lnSpc>
              <a:spcBef>
                <a:spcPts val="0"/>
              </a:spcBef>
              <a:spcAft>
                <a:spcPts val="1600"/>
              </a:spcAft>
              <a:buNone/>
            </a:pPr>
            <a:r>
              <a:rPr lang="en" sz="1800" dirty="0">
                <a:solidFill>
                  <a:schemeClr val="dk2"/>
                </a:solidFill>
                <a:latin typeface="Lato"/>
                <a:ea typeface="Lato"/>
                <a:cs typeface="Lato"/>
                <a:sym typeface="Lato"/>
              </a:rPr>
              <a:t>Predicts what factors affect calories burnt the most and by how much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pic>
        <p:nvPicPr>
          <p:cNvPr id="217" name="Shape 217"/>
          <p:cNvPicPr preferRelativeResize="0"/>
          <p:nvPr/>
        </p:nvPicPr>
        <p:blipFill rotWithShape="1">
          <a:blip r:embed="rId3">
            <a:alphaModFix/>
          </a:blip>
          <a:srcRect l="24727" r="25053"/>
          <a:stretch/>
        </p:blipFill>
        <p:spPr>
          <a:xfrm>
            <a:off x="2679676" y="1173071"/>
            <a:ext cx="3784648" cy="3568675"/>
          </a:xfrm>
          <a:prstGeom prst="rect">
            <a:avLst/>
          </a:prstGeom>
          <a:noFill/>
          <a:ln>
            <a:noFill/>
          </a:ln>
        </p:spPr>
      </p:pic>
      <p:sp>
        <p:nvSpPr>
          <p:cNvPr id="218" name="Shape 218"/>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rtl="0">
              <a:spcBef>
                <a:spcPts val="0"/>
              </a:spcBef>
              <a:buNone/>
            </a:pPr>
            <a:r>
              <a:rPr lang="en"/>
              <a:t>First regression model </a:t>
            </a:r>
            <a:r>
              <a:rPr lang="en" sz="2500"/>
              <a:t>(On raw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a:t>
            </a:fld>
            <a:endParaRPr lang="en"/>
          </a:p>
        </p:txBody>
      </p:sp>
      <p:pic>
        <p:nvPicPr>
          <p:cNvPr id="225" name="Shape 225"/>
          <p:cNvPicPr preferRelativeResize="0"/>
          <p:nvPr/>
        </p:nvPicPr>
        <p:blipFill rotWithShape="1">
          <a:blip r:embed="rId3">
            <a:alphaModFix/>
          </a:blip>
          <a:srcRect l="25120" r="25293"/>
          <a:stretch/>
        </p:blipFill>
        <p:spPr>
          <a:xfrm>
            <a:off x="2455999" y="1027475"/>
            <a:ext cx="3996024" cy="3832324"/>
          </a:xfrm>
          <a:prstGeom prst="rect">
            <a:avLst/>
          </a:prstGeom>
          <a:noFill/>
          <a:ln>
            <a:noFill/>
          </a:ln>
        </p:spPr>
      </p:pic>
      <p:sp>
        <p:nvSpPr>
          <p:cNvPr id="226" name="Shape 226"/>
          <p:cNvSpPr txBox="1">
            <a:spLocks noGrp="1"/>
          </p:cNvSpPr>
          <p:nvPr>
            <p:ph type="title"/>
          </p:nvPr>
        </p:nvSpPr>
        <p:spPr>
          <a:xfrm>
            <a:off x="311700" y="391350"/>
            <a:ext cx="8872500" cy="626100"/>
          </a:xfrm>
          <a:prstGeom prst="rect">
            <a:avLst/>
          </a:prstGeom>
        </p:spPr>
        <p:txBody>
          <a:bodyPr lIns="91425" tIns="91425" rIns="91425" bIns="91425" anchor="t" anchorCtr="0">
            <a:noAutofit/>
          </a:bodyPr>
          <a:lstStyle/>
          <a:p>
            <a:pPr lvl="0" rtl="0">
              <a:spcBef>
                <a:spcPts val="0"/>
              </a:spcBef>
              <a:buNone/>
            </a:pPr>
            <a:r>
              <a:rPr lang="en"/>
              <a:t>Second regression model</a:t>
            </a:r>
            <a:r>
              <a:rPr lang="en" sz="3000"/>
              <a:t> </a:t>
            </a:r>
            <a:r>
              <a:rPr lang="en" sz="2500"/>
              <a:t>(After taking averages)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17</a:t>
            </a:fld>
            <a:endParaRPr lang="en"/>
          </a:p>
        </p:txBody>
      </p:sp>
      <p:pic>
        <p:nvPicPr>
          <p:cNvPr id="233" name="Shape 233"/>
          <p:cNvPicPr preferRelativeResize="0"/>
          <p:nvPr/>
        </p:nvPicPr>
        <p:blipFill rotWithShape="1">
          <a:blip r:embed="rId3">
            <a:alphaModFix/>
          </a:blip>
          <a:srcRect l="24741" r="24569"/>
          <a:stretch/>
        </p:blipFill>
        <p:spPr>
          <a:xfrm>
            <a:off x="3140449" y="1036100"/>
            <a:ext cx="3603475" cy="3737375"/>
          </a:xfrm>
          <a:prstGeom prst="rect">
            <a:avLst/>
          </a:prstGeom>
          <a:noFill/>
          <a:ln>
            <a:noFill/>
          </a:ln>
        </p:spPr>
      </p:pic>
      <p:sp>
        <p:nvSpPr>
          <p:cNvPr id="234" name="Shape 234"/>
          <p:cNvSpPr txBox="1">
            <a:spLocks noGrp="1"/>
          </p:cNvSpPr>
          <p:nvPr>
            <p:ph type="title"/>
          </p:nvPr>
        </p:nvSpPr>
        <p:spPr>
          <a:xfrm>
            <a:off x="311700" y="391350"/>
            <a:ext cx="8872500" cy="626100"/>
          </a:xfrm>
          <a:prstGeom prst="rect">
            <a:avLst/>
          </a:prstGeom>
        </p:spPr>
        <p:txBody>
          <a:bodyPr lIns="91425" tIns="91425" rIns="91425" bIns="91425" anchor="t" anchorCtr="0">
            <a:noAutofit/>
          </a:bodyPr>
          <a:lstStyle/>
          <a:p>
            <a:pPr lvl="0" rtl="0">
              <a:spcBef>
                <a:spcPts val="0"/>
              </a:spcBef>
              <a:buNone/>
            </a:pPr>
            <a:r>
              <a:rPr lang="en"/>
              <a:t>Third regression model </a:t>
            </a:r>
            <a:r>
              <a:rPr lang="en" sz="2000"/>
              <a:t>(after converting zeroes to null)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18</a:t>
            </a:fld>
            <a:endParaRPr lang="en"/>
          </a:p>
        </p:txBody>
      </p:sp>
      <p:pic>
        <p:nvPicPr>
          <p:cNvPr id="241" name="Shape 241"/>
          <p:cNvPicPr preferRelativeResize="0"/>
          <p:nvPr/>
        </p:nvPicPr>
        <p:blipFill rotWithShape="1">
          <a:blip r:embed="rId3">
            <a:alphaModFix/>
          </a:blip>
          <a:srcRect l="20312" r="21470"/>
          <a:stretch/>
        </p:blipFill>
        <p:spPr>
          <a:xfrm>
            <a:off x="2511500" y="1089150"/>
            <a:ext cx="4040674" cy="3915225"/>
          </a:xfrm>
          <a:prstGeom prst="rect">
            <a:avLst/>
          </a:prstGeom>
          <a:noFill/>
          <a:ln>
            <a:noFill/>
          </a:ln>
        </p:spPr>
      </p:pic>
      <p:sp>
        <p:nvSpPr>
          <p:cNvPr id="242" name="Shape 242"/>
          <p:cNvSpPr txBox="1">
            <a:spLocks noGrp="1"/>
          </p:cNvSpPr>
          <p:nvPr>
            <p:ph type="title"/>
          </p:nvPr>
        </p:nvSpPr>
        <p:spPr>
          <a:xfrm>
            <a:off x="311700" y="391350"/>
            <a:ext cx="8872500" cy="626100"/>
          </a:xfrm>
          <a:prstGeom prst="rect">
            <a:avLst/>
          </a:prstGeom>
        </p:spPr>
        <p:txBody>
          <a:bodyPr lIns="91425" tIns="91425" rIns="91425" bIns="91425" anchor="t" anchorCtr="0">
            <a:noAutofit/>
          </a:bodyPr>
          <a:lstStyle/>
          <a:p>
            <a:pPr lvl="0" rtl="0">
              <a:spcBef>
                <a:spcPts val="0"/>
              </a:spcBef>
              <a:buNone/>
            </a:pPr>
            <a:r>
              <a:rPr lang="en"/>
              <a:t>Third regression model </a:t>
            </a:r>
            <a:r>
              <a:rPr lang="en" sz="2000"/>
              <a:t>(after converting zeroes to null)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311700" y="966408"/>
            <a:ext cx="8649420" cy="4177091"/>
          </a:xfrm>
          <a:prstGeom prst="rect">
            <a:avLst/>
          </a:prstGeom>
        </p:spPr>
        <p:txBody>
          <a:bodyPr lIns="91425" tIns="91425" rIns="91425" bIns="91425" anchor="t" anchorCtr="0">
            <a:noAutofit/>
          </a:bodyPr>
          <a:lstStyle/>
          <a:p>
            <a:pPr marL="457200" lvl="0" indent="-330200" rtl="0">
              <a:lnSpc>
                <a:spcPct val="115000"/>
              </a:lnSpc>
              <a:spcBef>
                <a:spcPts val="0"/>
              </a:spcBef>
              <a:buSzPct val="100000"/>
            </a:pPr>
            <a:r>
              <a:rPr lang="en" sz="1600" dirty="0"/>
              <a:t>All the three models are a good fit and have significant parameters, but the third one has the best r-square value.</a:t>
            </a:r>
          </a:p>
          <a:p>
            <a:pPr marL="457200" lvl="0" indent="-330200" rtl="0">
              <a:lnSpc>
                <a:spcPct val="115000"/>
              </a:lnSpc>
              <a:spcBef>
                <a:spcPts val="0"/>
              </a:spcBef>
              <a:buSzPct val="100000"/>
            </a:pPr>
            <a:r>
              <a:rPr lang="en" sz="1600" dirty="0"/>
              <a:t>The VIF for all parameters is below 5, which means there is no multicollinearity.</a:t>
            </a:r>
          </a:p>
          <a:p>
            <a:pPr marL="457200" lvl="0" indent="-330200" rtl="0">
              <a:lnSpc>
                <a:spcPct val="115000"/>
              </a:lnSpc>
              <a:spcBef>
                <a:spcPts val="0"/>
              </a:spcBef>
              <a:buSzPct val="100000"/>
            </a:pPr>
            <a:r>
              <a:rPr lang="en" sz="1600" dirty="0"/>
              <a:t>Predictions that we can make:</a:t>
            </a:r>
          </a:p>
          <a:p>
            <a:pPr marL="457200" lvl="0" indent="-330200" rtl="0">
              <a:lnSpc>
                <a:spcPct val="115000"/>
              </a:lnSpc>
              <a:spcBef>
                <a:spcPts val="0"/>
              </a:spcBef>
              <a:buSzPct val="100000"/>
            </a:pPr>
            <a:r>
              <a:rPr lang="en" sz="1600" dirty="0"/>
              <a:t>	</a:t>
            </a:r>
            <a:r>
              <a:rPr lang="en" sz="1400" dirty="0"/>
              <a:t>For every mile covered, an average of 450 calories are burnt</a:t>
            </a:r>
          </a:p>
          <a:p>
            <a:pPr marL="457200" lvl="0" indent="-330200" rtl="0">
              <a:lnSpc>
                <a:spcPct val="115000"/>
              </a:lnSpc>
              <a:spcBef>
                <a:spcPts val="0"/>
              </a:spcBef>
              <a:buSzPct val="100000"/>
            </a:pPr>
            <a:r>
              <a:rPr lang="en" sz="1400" dirty="0"/>
              <a:t>	For every very active minute, 7 calories are burnt </a:t>
            </a:r>
          </a:p>
          <a:p>
            <a:pPr marL="457200" lvl="0" indent="-330200" rtl="0">
              <a:lnSpc>
                <a:spcPct val="115000"/>
              </a:lnSpc>
              <a:spcBef>
                <a:spcPts val="0"/>
              </a:spcBef>
              <a:buSzPct val="100000"/>
            </a:pPr>
            <a:r>
              <a:rPr lang="en" sz="1400" dirty="0"/>
              <a:t>	How many steps should one take to burn 500 </a:t>
            </a:r>
            <a:r>
              <a:rPr lang="en" sz="1200" dirty="0"/>
              <a:t>calories</a:t>
            </a:r>
            <a:endParaRPr lang="en" sz="1600" dirty="0"/>
          </a:p>
          <a:p>
            <a:pPr marL="0" lvl="0" indent="0" rtl="0">
              <a:lnSpc>
                <a:spcPct val="100000"/>
              </a:lnSpc>
              <a:spcBef>
                <a:spcPts val="0"/>
              </a:spcBef>
              <a:spcAft>
                <a:spcPts val="0"/>
              </a:spcAft>
              <a:buNone/>
            </a:pPr>
            <a:r>
              <a:rPr lang="en" sz="1400" i="1" dirty="0"/>
              <a:t>We see that the steps variable has a negative parameter </a:t>
            </a:r>
          </a:p>
          <a:p>
            <a:pPr marL="0" lvl="0" indent="0" rtl="0">
              <a:lnSpc>
                <a:spcPct val="100000"/>
              </a:lnSpc>
              <a:spcBef>
                <a:spcPts val="0"/>
              </a:spcBef>
              <a:spcAft>
                <a:spcPts val="0"/>
              </a:spcAft>
              <a:buNone/>
            </a:pPr>
            <a:r>
              <a:rPr lang="en" sz="1400" i="1" dirty="0"/>
              <a:t>estimate, which is peculiar. Also, the parameter estimate </a:t>
            </a:r>
          </a:p>
          <a:p>
            <a:pPr marL="0" lvl="0" indent="0" rtl="0">
              <a:lnSpc>
                <a:spcPct val="100000"/>
              </a:lnSpc>
              <a:spcBef>
                <a:spcPts val="0"/>
              </a:spcBef>
              <a:spcAft>
                <a:spcPts val="0"/>
              </a:spcAft>
              <a:buNone/>
            </a:pPr>
            <a:r>
              <a:rPr lang="en" sz="1400" i="1" dirty="0"/>
              <a:t>for distance seems too high.</a:t>
            </a:r>
            <a:br>
              <a:rPr lang="en" sz="1400" b="1" i="1" dirty="0"/>
            </a:br>
            <a:endParaRPr lang="en" sz="1400" b="1" i="1" dirty="0"/>
          </a:p>
        </p:txBody>
      </p:sp>
      <p:sp>
        <p:nvSpPr>
          <p:cNvPr id="249" name="Shape 24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19</a:t>
            </a:fld>
            <a:endParaRPr lang="en"/>
          </a:p>
        </p:txBody>
      </p:sp>
      <p:pic>
        <p:nvPicPr>
          <p:cNvPr id="250" name="Shape 250"/>
          <p:cNvPicPr preferRelativeResize="0"/>
          <p:nvPr/>
        </p:nvPicPr>
        <p:blipFill>
          <a:blip r:embed="rId3">
            <a:alphaModFix/>
          </a:blip>
          <a:stretch>
            <a:fillRect/>
          </a:stretch>
        </p:blipFill>
        <p:spPr>
          <a:xfrm>
            <a:off x="4907918" y="3118663"/>
            <a:ext cx="4164742" cy="1823300"/>
          </a:xfrm>
          <a:prstGeom prst="rect">
            <a:avLst/>
          </a:prstGeom>
          <a:noFill/>
          <a:ln>
            <a:noFill/>
          </a:ln>
        </p:spPr>
      </p:pic>
      <p:sp>
        <p:nvSpPr>
          <p:cNvPr id="251" name="Shape 251"/>
          <p:cNvSpPr txBox="1">
            <a:spLocks noGrp="1"/>
          </p:cNvSpPr>
          <p:nvPr>
            <p:ph type="title"/>
          </p:nvPr>
        </p:nvSpPr>
        <p:spPr>
          <a:xfrm>
            <a:off x="311700" y="391350"/>
            <a:ext cx="8872500" cy="626100"/>
          </a:xfrm>
          <a:prstGeom prst="rect">
            <a:avLst/>
          </a:prstGeom>
        </p:spPr>
        <p:txBody>
          <a:bodyPr lIns="91425" tIns="91425" rIns="91425" bIns="91425" anchor="t" anchorCtr="0">
            <a:noAutofit/>
          </a:bodyPr>
          <a:lstStyle/>
          <a:p>
            <a:pPr lvl="0" rtl="0">
              <a:spcBef>
                <a:spcPts val="0"/>
              </a:spcBef>
              <a:buNone/>
            </a:pPr>
            <a:r>
              <a:rPr lang="en" dirty="0"/>
              <a:t>Observations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
        <p:nvSpPr>
          <p:cNvPr id="85" name="Shape 85"/>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rtl="0">
              <a:spcBef>
                <a:spcPts val="0"/>
              </a:spcBef>
              <a:buNone/>
            </a:pPr>
            <a:r>
              <a:rPr lang="en"/>
              <a:t>Agenda</a:t>
            </a:r>
          </a:p>
        </p:txBody>
      </p:sp>
      <p:sp>
        <p:nvSpPr>
          <p:cNvPr id="86" name="Shape 8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81000" rtl="0">
              <a:spcBef>
                <a:spcPts val="0"/>
              </a:spcBef>
              <a:spcAft>
                <a:spcPts val="0"/>
              </a:spcAft>
              <a:buSzPct val="100000"/>
              <a:buAutoNum type="arabicPeriod"/>
            </a:pPr>
            <a:r>
              <a:rPr lang="en" sz="2400">
                <a:solidFill>
                  <a:srgbClr val="3F3F3F"/>
                </a:solidFill>
                <a:latin typeface="Trebuchet MS"/>
                <a:ea typeface="Trebuchet MS"/>
                <a:cs typeface="Trebuchet MS"/>
                <a:sym typeface="Trebuchet MS"/>
              </a:rPr>
              <a:t>Overview </a:t>
            </a:r>
          </a:p>
          <a:p>
            <a:pPr marL="457200" lvl="0" indent="-381000" rtl="0">
              <a:spcBef>
                <a:spcPts val="0"/>
              </a:spcBef>
              <a:spcAft>
                <a:spcPts val="0"/>
              </a:spcAft>
              <a:buClr>
                <a:srgbClr val="3F3F3F"/>
              </a:buClr>
              <a:buSzPct val="100000"/>
              <a:buFont typeface="Trebuchet MS"/>
              <a:buAutoNum type="arabicPeriod"/>
            </a:pPr>
            <a:r>
              <a:rPr lang="en" sz="2400">
                <a:solidFill>
                  <a:srgbClr val="3F3F3F"/>
                </a:solidFill>
                <a:latin typeface="Trebuchet MS"/>
                <a:ea typeface="Trebuchet MS"/>
                <a:cs typeface="Trebuchet MS"/>
                <a:sym typeface="Trebuchet MS"/>
              </a:rPr>
              <a:t>Introduction to the dataset </a:t>
            </a:r>
          </a:p>
          <a:p>
            <a:pPr marL="457200" lvl="0" indent="-381000" rtl="0">
              <a:spcBef>
                <a:spcPts val="0"/>
              </a:spcBef>
              <a:spcAft>
                <a:spcPts val="0"/>
              </a:spcAft>
              <a:buSzPct val="100000"/>
              <a:buAutoNum type="arabicPeriod"/>
            </a:pPr>
            <a:r>
              <a:rPr lang="en" sz="2400">
                <a:solidFill>
                  <a:srgbClr val="3F3F3F"/>
                </a:solidFill>
                <a:latin typeface="Trebuchet MS"/>
                <a:ea typeface="Trebuchet MS"/>
                <a:cs typeface="Trebuchet MS"/>
                <a:sym typeface="Trebuchet MS"/>
              </a:rPr>
              <a:t>Univariate &amp; Residual Analysis </a:t>
            </a:r>
          </a:p>
          <a:p>
            <a:pPr marL="457200" lvl="0" indent="-381000" rtl="0">
              <a:spcBef>
                <a:spcPts val="0"/>
              </a:spcBef>
              <a:spcAft>
                <a:spcPts val="0"/>
              </a:spcAft>
              <a:buSzPct val="100000"/>
              <a:buAutoNum type="arabicPeriod"/>
            </a:pPr>
            <a:r>
              <a:rPr lang="en" sz="2400">
                <a:solidFill>
                  <a:srgbClr val="3F3F3F"/>
                </a:solidFill>
                <a:latin typeface="Trebuchet MS"/>
                <a:ea typeface="Trebuchet MS"/>
                <a:cs typeface="Trebuchet MS"/>
                <a:sym typeface="Trebuchet MS"/>
              </a:rPr>
              <a:t>Regression Analysis </a:t>
            </a:r>
          </a:p>
          <a:p>
            <a:pPr marL="457200" lvl="0" indent="-381000" rtl="0">
              <a:spcBef>
                <a:spcPts val="0"/>
              </a:spcBef>
              <a:spcAft>
                <a:spcPts val="0"/>
              </a:spcAft>
              <a:buSzPct val="100000"/>
              <a:buAutoNum type="arabicPeriod"/>
            </a:pPr>
            <a:r>
              <a:rPr lang="en" sz="2400">
                <a:solidFill>
                  <a:srgbClr val="3F3F3F"/>
                </a:solidFill>
                <a:latin typeface="Trebuchet MS"/>
                <a:ea typeface="Trebuchet MS"/>
                <a:cs typeface="Trebuchet MS"/>
                <a:sym typeface="Trebuchet MS"/>
              </a:rPr>
              <a:t>Principales Components Analysis </a:t>
            </a:r>
          </a:p>
          <a:p>
            <a:pPr marL="457200" lvl="0" indent="-381000" rtl="0">
              <a:spcBef>
                <a:spcPts val="0"/>
              </a:spcBef>
              <a:spcAft>
                <a:spcPts val="0"/>
              </a:spcAft>
              <a:buSzPct val="100000"/>
              <a:buAutoNum type="arabicPeriod"/>
            </a:pPr>
            <a:r>
              <a:rPr lang="en" sz="2400">
                <a:solidFill>
                  <a:srgbClr val="3F3F3F"/>
                </a:solidFill>
                <a:latin typeface="Trebuchet MS"/>
                <a:ea typeface="Trebuchet MS"/>
                <a:cs typeface="Trebuchet MS"/>
                <a:sym typeface="Trebuchet MS"/>
              </a:rPr>
              <a:t>Evaluation &amp; Conclusions </a:t>
            </a:r>
          </a:p>
        </p:txBody>
      </p:sp>
      <p:pic>
        <p:nvPicPr>
          <p:cNvPr id="87" name="Shape 87"/>
          <p:cNvPicPr preferRelativeResize="0"/>
          <p:nvPr/>
        </p:nvPicPr>
        <p:blipFill>
          <a:blip r:embed="rId3">
            <a:alphaModFix/>
          </a:blip>
          <a:stretch>
            <a:fillRect/>
          </a:stretch>
        </p:blipFill>
        <p:spPr>
          <a:xfrm>
            <a:off x="5347574" y="1066948"/>
            <a:ext cx="3796426" cy="3461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20</a:t>
            </a:fld>
            <a:endParaRPr lang="en"/>
          </a:p>
        </p:txBody>
      </p:sp>
      <p:pic>
        <p:nvPicPr>
          <p:cNvPr id="258" name="Shape 258"/>
          <p:cNvPicPr preferRelativeResize="0"/>
          <p:nvPr/>
        </p:nvPicPr>
        <p:blipFill rotWithShape="1">
          <a:blip r:embed="rId3">
            <a:alphaModFix/>
          </a:blip>
          <a:srcRect l="24130" r="24331"/>
          <a:stretch/>
        </p:blipFill>
        <p:spPr>
          <a:xfrm>
            <a:off x="4662899" y="1482800"/>
            <a:ext cx="4207475" cy="3227524"/>
          </a:xfrm>
          <a:prstGeom prst="rect">
            <a:avLst/>
          </a:prstGeom>
          <a:noFill/>
          <a:ln>
            <a:noFill/>
          </a:ln>
        </p:spPr>
      </p:pic>
      <p:sp>
        <p:nvSpPr>
          <p:cNvPr id="259" name="Shape 259"/>
          <p:cNvSpPr txBox="1">
            <a:spLocks noGrp="1"/>
          </p:cNvSpPr>
          <p:nvPr>
            <p:ph type="title"/>
          </p:nvPr>
        </p:nvSpPr>
        <p:spPr>
          <a:xfrm>
            <a:off x="311700" y="391350"/>
            <a:ext cx="8872500" cy="626100"/>
          </a:xfrm>
          <a:prstGeom prst="rect">
            <a:avLst/>
          </a:prstGeom>
        </p:spPr>
        <p:txBody>
          <a:bodyPr lIns="91425" tIns="91425" rIns="91425" bIns="91425" anchor="t" anchorCtr="0">
            <a:noAutofit/>
          </a:bodyPr>
          <a:lstStyle/>
          <a:p>
            <a:pPr lvl="0" rtl="0">
              <a:spcBef>
                <a:spcPts val="0"/>
              </a:spcBef>
              <a:buNone/>
            </a:pPr>
            <a:r>
              <a:rPr lang="en"/>
              <a:t>Observations</a:t>
            </a:r>
          </a:p>
        </p:txBody>
      </p:sp>
      <p:sp>
        <p:nvSpPr>
          <p:cNvPr id="261" name="Shape 261"/>
          <p:cNvSpPr txBox="1">
            <a:spLocks noGrp="1"/>
          </p:cNvSpPr>
          <p:nvPr>
            <p:ph type="body" idx="1"/>
          </p:nvPr>
        </p:nvSpPr>
        <p:spPr>
          <a:xfrm>
            <a:off x="311700" y="1061621"/>
            <a:ext cx="4207500" cy="3313500"/>
          </a:xfrm>
          <a:prstGeom prst="rect">
            <a:avLst/>
          </a:prstGeom>
        </p:spPr>
        <p:txBody>
          <a:bodyPr lIns="91425" tIns="91425" rIns="91425" bIns="91425" anchor="t" anchorCtr="0">
            <a:noAutofit/>
          </a:bodyPr>
          <a:lstStyle/>
          <a:p>
            <a:pPr marL="457200" lvl="0" indent="-330200" rtl="0">
              <a:lnSpc>
                <a:spcPct val="115000"/>
              </a:lnSpc>
              <a:spcBef>
                <a:spcPts val="0"/>
              </a:spcBef>
              <a:spcAft>
                <a:spcPts val="1000"/>
              </a:spcAft>
              <a:buSzPct val="100000"/>
            </a:pPr>
            <a:r>
              <a:rPr lang="en" sz="1600" dirty="0"/>
              <a:t>We first ran a regression separately on average steps to check the parameter coefficient. </a:t>
            </a:r>
          </a:p>
          <a:p>
            <a:pPr marL="457200" lvl="0" indent="-330200" rtl="0">
              <a:lnSpc>
                <a:spcPct val="115000"/>
              </a:lnSpc>
              <a:spcBef>
                <a:spcPts val="0"/>
              </a:spcBef>
              <a:spcAft>
                <a:spcPts val="1000"/>
              </a:spcAft>
              <a:buSzPct val="100000"/>
            </a:pPr>
            <a:r>
              <a:rPr lang="en" sz="1600" dirty="0"/>
              <a:t>It returns positive, thought the value is very low,  and is significant.</a:t>
            </a:r>
          </a:p>
          <a:p>
            <a:pPr marL="457200" lvl="0" indent="-330200" rtl="0">
              <a:lnSpc>
                <a:spcPct val="115000"/>
              </a:lnSpc>
              <a:spcBef>
                <a:spcPts val="0"/>
              </a:spcBef>
              <a:spcAft>
                <a:spcPts val="1000"/>
              </a:spcAft>
              <a:buSzPct val="100000"/>
            </a:pPr>
            <a:r>
              <a:rPr lang="en" sz="1600" dirty="0"/>
              <a:t>We then ran a regression by removing steps from the model, but the r-square drops down significantly.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21</a:t>
            </a:fld>
            <a:endParaRPr lang="en"/>
          </a:p>
        </p:txBody>
      </p:sp>
      <p:pic>
        <p:nvPicPr>
          <p:cNvPr id="267" name="Shape 267"/>
          <p:cNvPicPr preferRelativeResize="0"/>
          <p:nvPr/>
        </p:nvPicPr>
        <p:blipFill>
          <a:blip r:embed="rId3">
            <a:alphaModFix/>
          </a:blip>
          <a:stretch>
            <a:fillRect/>
          </a:stretch>
        </p:blipFill>
        <p:spPr>
          <a:xfrm>
            <a:off x="4927500" y="1870500"/>
            <a:ext cx="3562749" cy="1914149"/>
          </a:xfrm>
          <a:prstGeom prst="rect">
            <a:avLst/>
          </a:prstGeom>
          <a:noFill/>
          <a:ln>
            <a:noFill/>
          </a:ln>
        </p:spPr>
      </p:pic>
      <p:sp>
        <p:nvSpPr>
          <p:cNvPr id="268" name="Shape 268"/>
          <p:cNvSpPr txBox="1">
            <a:spLocks noGrp="1"/>
          </p:cNvSpPr>
          <p:nvPr>
            <p:ph type="title"/>
          </p:nvPr>
        </p:nvSpPr>
        <p:spPr>
          <a:xfrm>
            <a:off x="311700" y="391350"/>
            <a:ext cx="8872500" cy="626100"/>
          </a:xfrm>
          <a:prstGeom prst="rect">
            <a:avLst/>
          </a:prstGeom>
        </p:spPr>
        <p:txBody>
          <a:bodyPr lIns="91425" tIns="91425" rIns="91425" bIns="91425" anchor="t" anchorCtr="0">
            <a:noAutofit/>
          </a:bodyPr>
          <a:lstStyle/>
          <a:p>
            <a:pPr lvl="0" rtl="0">
              <a:spcBef>
                <a:spcPts val="0"/>
              </a:spcBef>
              <a:buNone/>
            </a:pPr>
            <a:r>
              <a:rPr lang="en"/>
              <a:t>Observations</a:t>
            </a:r>
          </a:p>
        </p:txBody>
      </p:sp>
      <p:sp>
        <p:nvSpPr>
          <p:cNvPr id="270" name="Shape 270"/>
          <p:cNvSpPr txBox="1">
            <a:spLocks noGrp="1"/>
          </p:cNvSpPr>
          <p:nvPr>
            <p:ph type="body" idx="1"/>
          </p:nvPr>
        </p:nvSpPr>
        <p:spPr>
          <a:xfrm>
            <a:off x="311700" y="1482800"/>
            <a:ext cx="4207500" cy="3313500"/>
          </a:xfrm>
          <a:prstGeom prst="rect">
            <a:avLst/>
          </a:prstGeom>
        </p:spPr>
        <p:txBody>
          <a:bodyPr lIns="91425" tIns="91425" rIns="91425" bIns="91425" anchor="t" anchorCtr="0">
            <a:noAutofit/>
          </a:bodyPr>
          <a:lstStyle/>
          <a:p>
            <a:pPr marL="457200" lvl="0" indent="-330200" rtl="0">
              <a:lnSpc>
                <a:spcPct val="115000"/>
              </a:lnSpc>
              <a:spcBef>
                <a:spcPts val="0"/>
              </a:spcBef>
              <a:spcAft>
                <a:spcPts val="1000"/>
              </a:spcAft>
              <a:buSzPct val="100000"/>
            </a:pPr>
            <a:r>
              <a:rPr lang="en" sz="1600" dirty="0"/>
              <a:t>Next, we checked the correlation between distance and steps which came out to be very high.</a:t>
            </a:r>
          </a:p>
          <a:p>
            <a:pPr marL="457200" lvl="0" indent="-330200" rtl="0">
              <a:lnSpc>
                <a:spcPct val="115000"/>
              </a:lnSpc>
              <a:spcBef>
                <a:spcPts val="0"/>
              </a:spcBef>
              <a:spcAft>
                <a:spcPts val="1000"/>
              </a:spcAft>
              <a:buSzPct val="100000"/>
            </a:pPr>
            <a:r>
              <a:rPr lang="en" sz="1600" dirty="0"/>
              <a:t>The peculiarity in their parameter estimates may be a result of this correlation, so we found it prudent to run a Principle Component Analysis</a:t>
            </a:r>
            <a:br>
              <a:rPr lang="en" sz="1600" dirty="0"/>
            </a:br>
            <a:br>
              <a:rPr lang="en" sz="1600" dirty="0"/>
            </a:br>
            <a:br>
              <a:rPr lang="en" sz="1600" dirty="0"/>
            </a:br>
            <a:br>
              <a:rPr lang="en" sz="1600" dirty="0"/>
            </a:br>
            <a:br>
              <a:rPr lang="en" sz="1600" dirty="0"/>
            </a:br>
            <a:br>
              <a:rPr lang="en" sz="1600" dirty="0"/>
            </a:br>
            <a:br>
              <a:rPr lang="en" sz="1600" dirty="0"/>
            </a:br>
            <a:endParaRPr lang="en"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Correlation Matrix</a:t>
            </a:r>
          </a:p>
        </p:txBody>
      </p:sp>
      <p:sp>
        <p:nvSpPr>
          <p:cNvPr id="276" name="Shape 27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22</a:t>
            </a:fld>
            <a:endParaRPr lang="en"/>
          </a:p>
        </p:txBody>
      </p:sp>
      <p:pic>
        <p:nvPicPr>
          <p:cNvPr id="277" name="Shape 277" descr="correlation_matrix.png"/>
          <p:cNvPicPr preferRelativeResize="0"/>
          <p:nvPr/>
        </p:nvPicPr>
        <p:blipFill>
          <a:blip r:embed="rId3">
            <a:alphaModFix/>
          </a:blip>
          <a:stretch>
            <a:fillRect/>
          </a:stretch>
        </p:blipFill>
        <p:spPr>
          <a:xfrm>
            <a:off x="750750" y="1017450"/>
            <a:ext cx="7642500" cy="3821250"/>
          </a:xfrm>
          <a:prstGeom prst="rect">
            <a:avLst/>
          </a:prstGeom>
          <a:noFill/>
          <a:ln>
            <a:noFill/>
          </a:ln>
        </p:spPr>
      </p:pic>
      <p:sp>
        <p:nvSpPr>
          <p:cNvPr id="279" name="Shape 279"/>
          <p:cNvSpPr/>
          <p:nvPr/>
        </p:nvSpPr>
        <p:spPr>
          <a:xfrm>
            <a:off x="1962775" y="1399125"/>
            <a:ext cx="603900" cy="473100"/>
          </a:xfrm>
          <a:prstGeom prst="ellipse">
            <a:avLst/>
          </a:prstGeom>
          <a:noFill/>
          <a:ln w="9525" cap="flat" cmpd="sng">
            <a:solidFill>
              <a:srgbClr val="99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a:off x="5044250" y="1118700"/>
            <a:ext cx="603900" cy="473100"/>
          </a:xfrm>
          <a:prstGeom prst="ellipse">
            <a:avLst/>
          </a:prstGeom>
          <a:noFill/>
          <a:ln w="9525" cap="flat" cmpd="sng">
            <a:solidFill>
              <a:srgbClr val="99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a:off x="7078925" y="3274150"/>
            <a:ext cx="603900" cy="473100"/>
          </a:xfrm>
          <a:prstGeom prst="ellipse">
            <a:avLst/>
          </a:prstGeom>
          <a:noFill/>
          <a:ln w="9525" cap="flat" cmpd="sng">
            <a:solidFill>
              <a:srgbClr val="99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Percentage of inertia</a:t>
            </a:r>
          </a:p>
        </p:txBody>
      </p:sp>
      <p:sp>
        <p:nvSpPr>
          <p:cNvPr id="287" name="Shape 28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23</a:t>
            </a:fld>
            <a:endParaRPr lang="en"/>
          </a:p>
        </p:txBody>
      </p:sp>
      <p:pic>
        <p:nvPicPr>
          <p:cNvPr id="288" name="Shape 288" descr="pea_cumulated_variance.png"/>
          <p:cNvPicPr preferRelativeResize="0"/>
          <p:nvPr/>
        </p:nvPicPr>
        <p:blipFill>
          <a:blip r:embed="rId3">
            <a:alphaModFix/>
          </a:blip>
          <a:stretch>
            <a:fillRect/>
          </a:stretch>
        </p:blipFill>
        <p:spPr>
          <a:xfrm>
            <a:off x="1053222" y="1113075"/>
            <a:ext cx="6793328" cy="3821249"/>
          </a:xfrm>
          <a:prstGeom prst="rect">
            <a:avLst/>
          </a:prstGeom>
          <a:noFill/>
          <a:ln>
            <a:noFill/>
          </a:ln>
        </p:spPr>
      </p:pic>
      <p:pic>
        <p:nvPicPr>
          <p:cNvPr id="289" name="Shape 289"/>
          <p:cNvPicPr preferRelativeResize="0"/>
          <p:nvPr/>
        </p:nvPicPr>
        <p:blipFill>
          <a:blip r:embed="rId4">
            <a:alphaModFix/>
          </a:blip>
          <a:stretch>
            <a:fillRect/>
          </a:stretch>
        </p:blipFill>
        <p:spPr>
          <a:xfrm>
            <a:off x="4600987" y="1527600"/>
            <a:ext cx="3000375" cy="182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rtl="0">
              <a:spcBef>
                <a:spcPts val="0"/>
              </a:spcBef>
              <a:buNone/>
            </a:pPr>
            <a:r>
              <a:rPr lang="en"/>
              <a:t>Percentage of inertia</a:t>
            </a:r>
          </a:p>
        </p:txBody>
      </p:sp>
      <p:sp>
        <p:nvSpPr>
          <p:cNvPr id="296" name="Shape 29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pic>
        <p:nvPicPr>
          <p:cNvPr id="297" name="Shape 297" descr="pea_cumulated_variance.png"/>
          <p:cNvPicPr preferRelativeResize="0"/>
          <p:nvPr/>
        </p:nvPicPr>
        <p:blipFill>
          <a:blip r:embed="rId3">
            <a:alphaModFix/>
          </a:blip>
          <a:stretch>
            <a:fillRect/>
          </a:stretch>
        </p:blipFill>
        <p:spPr>
          <a:xfrm>
            <a:off x="1053222" y="1113075"/>
            <a:ext cx="6793328" cy="3821249"/>
          </a:xfrm>
          <a:prstGeom prst="rect">
            <a:avLst/>
          </a:prstGeom>
          <a:noFill/>
          <a:ln>
            <a:noFill/>
          </a:ln>
        </p:spPr>
      </p:pic>
      <p:pic>
        <p:nvPicPr>
          <p:cNvPr id="298" name="Shape 298"/>
          <p:cNvPicPr preferRelativeResize="0"/>
          <p:nvPr/>
        </p:nvPicPr>
        <p:blipFill>
          <a:blip r:embed="rId4">
            <a:alphaModFix/>
          </a:blip>
          <a:stretch>
            <a:fillRect/>
          </a:stretch>
        </p:blipFill>
        <p:spPr>
          <a:xfrm>
            <a:off x="4600987" y="1527600"/>
            <a:ext cx="3000375" cy="1828800"/>
          </a:xfrm>
          <a:prstGeom prst="rect">
            <a:avLst/>
          </a:prstGeom>
          <a:noFill/>
          <a:ln>
            <a:noFill/>
          </a:ln>
        </p:spPr>
      </p:pic>
      <p:sp>
        <p:nvSpPr>
          <p:cNvPr id="299" name="Shape 299"/>
          <p:cNvSpPr txBox="1"/>
          <p:nvPr/>
        </p:nvSpPr>
        <p:spPr>
          <a:xfrm>
            <a:off x="2696875" y="1909100"/>
            <a:ext cx="2066700" cy="622800"/>
          </a:xfrm>
          <a:prstGeom prst="rect">
            <a:avLst/>
          </a:prstGeom>
          <a:noFill/>
          <a:ln>
            <a:noFill/>
          </a:ln>
        </p:spPr>
        <p:txBody>
          <a:bodyPr lIns="91425" tIns="91425" rIns="91425" bIns="91425" anchor="t" anchorCtr="0">
            <a:noAutofit/>
          </a:bodyPr>
          <a:lstStyle/>
          <a:p>
            <a:pPr lvl="0">
              <a:spcBef>
                <a:spcPts val="0"/>
              </a:spcBef>
              <a:buNone/>
            </a:pPr>
            <a:r>
              <a:rPr lang="en">
                <a:solidFill>
                  <a:srgbClr val="9900FF"/>
                </a:solidFill>
              </a:rPr>
              <a:t>Explain ~95% of the variation</a:t>
            </a:r>
          </a:p>
        </p:txBody>
      </p:sp>
      <p:sp>
        <p:nvSpPr>
          <p:cNvPr id="300" name="Shape 300"/>
          <p:cNvSpPr/>
          <p:nvPr/>
        </p:nvSpPr>
        <p:spPr>
          <a:xfrm>
            <a:off x="1547675" y="1501350"/>
            <a:ext cx="129600" cy="120600"/>
          </a:xfrm>
          <a:prstGeom prst="ellipse">
            <a:avLst/>
          </a:prstGeom>
          <a:no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1" name="Shape 301"/>
          <p:cNvSpPr/>
          <p:nvPr/>
        </p:nvSpPr>
        <p:spPr>
          <a:xfrm>
            <a:off x="2719522" y="3173635"/>
            <a:ext cx="129600" cy="120599"/>
          </a:xfrm>
          <a:prstGeom prst="ellipse">
            <a:avLst/>
          </a:prstGeom>
          <a:no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2" name="Shape 302"/>
          <p:cNvSpPr/>
          <p:nvPr/>
        </p:nvSpPr>
        <p:spPr>
          <a:xfrm>
            <a:off x="3882087" y="3845017"/>
            <a:ext cx="129600" cy="120600"/>
          </a:xfrm>
          <a:prstGeom prst="ellipse">
            <a:avLst/>
          </a:prstGeom>
          <a:no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4" name="Shape 304"/>
          <p:cNvSpPr/>
          <p:nvPr/>
        </p:nvSpPr>
        <p:spPr>
          <a:xfrm rot="5400000">
            <a:off x="5985362" y="628102"/>
            <a:ext cx="206400" cy="2983500"/>
          </a:xfrm>
          <a:prstGeom prst="rect">
            <a:avLst/>
          </a:prstGeom>
          <a:solidFill>
            <a:srgbClr val="00FF00">
              <a:alpha val="13079"/>
            </a:srgbClr>
          </a:solidFill>
          <a:ln>
            <a:noFill/>
          </a:ln>
        </p:spPr>
        <p:txBody>
          <a:bodyPr lIns="91425" tIns="91425" rIns="91425" bIns="91425" anchor="ctr" anchorCtr="0">
            <a:noAutofit/>
          </a:bodyPr>
          <a:lstStyle/>
          <a:p>
            <a:pPr lvl="0">
              <a:spcBef>
                <a:spcPts val="0"/>
              </a:spcBef>
              <a:buNone/>
            </a:pPr>
            <a:endParaRPr/>
          </a:p>
        </p:txBody>
      </p:sp>
      <p:sp>
        <p:nvSpPr>
          <p:cNvPr id="305" name="Shape 305"/>
          <p:cNvSpPr/>
          <p:nvPr/>
        </p:nvSpPr>
        <p:spPr>
          <a:xfrm rot="5400000">
            <a:off x="5884562" y="728900"/>
            <a:ext cx="408000" cy="2983500"/>
          </a:xfrm>
          <a:prstGeom prst="rect">
            <a:avLst/>
          </a:prstGeom>
          <a:solidFill>
            <a:srgbClr val="00FF00">
              <a:alpha val="13079"/>
            </a:srgbClr>
          </a:solidFill>
          <a:ln>
            <a:noFill/>
          </a:ln>
        </p:spPr>
        <p:txBody>
          <a:bodyPr lIns="91425" tIns="91425" rIns="91425" bIns="91425" anchor="ctr" anchorCtr="0">
            <a:noAutofit/>
          </a:bodyPr>
          <a:lstStyle/>
          <a:p>
            <a:pPr lvl="0">
              <a:spcBef>
                <a:spcPts val="0"/>
              </a:spcBef>
              <a:buNone/>
            </a:pPr>
            <a:endParaRPr/>
          </a:p>
        </p:txBody>
      </p:sp>
      <p:sp>
        <p:nvSpPr>
          <p:cNvPr id="306" name="Shape 306"/>
          <p:cNvSpPr/>
          <p:nvPr/>
        </p:nvSpPr>
        <p:spPr>
          <a:xfrm rot="5400000">
            <a:off x="5788075" y="842151"/>
            <a:ext cx="634500" cy="2983500"/>
          </a:xfrm>
          <a:prstGeom prst="rect">
            <a:avLst/>
          </a:prstGeom>
          <a:solidFill>
            <a:srgbClr val="00FF00">
              <a:alpha val="13079"/>
            </a:srgbClr>
          </a:solidFill>
          <a:ln>
            <a:noFill/>
          </a:ln>
        </p:spPr>
        <p:txBody>
          <a:bodyPr lIns="91425" tIns="91425" rIns="91425" bIns="91425" anchor="ctr" anchorCtr="0">
            <a:noAutofit/>
          </a:bodyPr>
          <a:lstStyle/>
          <a:p>
            <a:pPr lvl="0">
              <a:spcBef>
                <a:spcPts val="0"/>
              </a:spcBef>
              <a:buNone/>
            </a:pPr>
            <a:endParaRPr/>
          </a:p>
        </p:txBody>
      </p:sp>
      <p:sp>
        <p:nvSpPr>
          <p:cNvPr id="307" name="Shape 307"/>
          <p:cNvSpPr/>
          <p:nvPr/>
        </p:nvSpPr>
        <p:spPr>
          <a:xfrm rot="5400000">
            <a:off x="5655775" y="974450"/>
            <a:ext cx="899100" cy="2983500"/>
          </a:xfrm>
          <a:prstGeom prst="rect">
            <a:avLst/>
          </a:prstGeom>
          <a:solidFill>
            <a:srgbClr val="00FF00">
              <a:alpha val="13079"/>
            </a:srgbClr>
          </a:solidFill>
          <a:ln>
            <a:noFill/>
          </a:ln>
        </p:spPr>
        <p:txBody>
          <a:bodyPr lIns="91425" tIns="91425" rIns="91425" bIns="91425" anchor="ctr" anchorCtr="0">
            <a:noAutofit/>
          </a:bodyPr>
          <a:lstStyle/>
          <a:p>
            <a:pPr lvl="0">
              <a:spcBef>
                <a:spcPts val="0"/>
              </a:spcBef>
              <a:buNone/>
            </a:pPr>
            <a:endParaRPr/>
          </a:p>
        </p:txBody>
      </p:sp>
      <p:sp>
        <p:nvSpPr>
          <p:cNvPr id="308" name="Shape 308"/>
          <p:cNvSpPr/>
          <p:nvPr/>
        </p:nvSpPr>
        <p:spPr>
          <a:xfrm rot="5400000">
            <a:off x="5523650" y="1089801"/>
            <a:ext cx="1129800" cy="2983500"/>
          </a:xfrm>
          <a:prstGeom prst="rect">
            <a:avLst/>
          </a:prstGeom>
          <a:solidFill>
            <a:srgbClr val="00FF00">
              <a:alpha val="13079"/>
            </a:srgbClr>
          </a:solidFill>
          <a:ln>
            <a:noFill/>
          </a:ln>
        </p:spPr>
        <p:txBody>
          <a:bodyPr lIns="91425" tIns="91425" rIns="91425" bIns="91425" anchor="ctr" anchorCtr="0">
            <a:noAutofit/>
          </a:bodyPr>
          <a:lstStyle/>
          <a:p>
            <a:pPr lvl="0">
              <a:spcBef>
                <a:spcPts val="0"/>
              </a:spcBef>
              <a:buNone/>
            </a:pPr>
            <a:endParaRPr/>
          </a:p>
        </p:txBody>
      </p:sp>
      <p:sp>
        <p:nvSpPr>
          <p:cNvPr id="309" name="Shape 309"/>
          <p:cNvSpPr/>
          <p:nvPr/>
        </p:nvSpPr>
        <p:spPr>
          <a:xfrm rot="5400000">
            <a:off x="5418650" y="1194801"/>
            <a:ext cx="1339800" cy="2983500"/>
          </a:xfrm>
          <a:prstGeom prst="rect">
            <a:avLst/>
          </a:prstGeom>
          <a:solidFill>
            <a:srgbClr val="00FF00">
              <a:alpha val="13079"/>
            </a:srgbClr>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25</a:t>
            </a:fld>
            <a:endParaRPr lang="en"/>
          </a:p>
        </p:txBody>
      </p:sp>
      <p:pic>
        <p:nvPicPr>
          <p:cNvPr id="315" name="Shape 315" descr="pca_eigen_value.png"/>
          <p:cNvPicPr preferRelativeResize="0"/>
          <p:nvPr/>
        </p:nvPicPr>
        <p:blipFill>
          <a:blip r:embed="rId3">
            <a:alphaModFix/>
          </a:blip>
          <a:stretch>
            <a:fillRect/>
          </a:stretch>
        </p:blipFill>
        <p:spPr>
          <a:xfrm>
            <a:off x="1053225" y="1112189"/>
            <a:ext cx="6793324" cy="3821244"/>
          </a:xfrm>
          <a:prstGeom prst="rect">
            <a:avLst/>
          </a:prstGeom>
          <a:noFill/>
          <a:ln>
            <a:noFill/>
          </a:ln>
        </p:spPr>
      </p:pic>
      <p:sp>
        <p:nvSpPr>
          <p:cNvPr id="316" name="Shape 316"/>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rtl="0">
              <a:spcBef>
                <a:spcPts val="0"/>
              </a:spcBef>
              <a:buNone/>
            </a:pPr>
            <a:r>
              <a:rPr lang="en"/>
              <a:t>Standard deviation of importance</a:t>
            </a:r>
          </a:p>
        </p:txBody>
      </p:sp>
      <p:cxnSp>
        <p:nvCxnSpPr>
          <p:cNvPr id="317" name="Shape 317"/>
          <p:cNvCxnSpPr/>
          <p:nvPr/>
        </p:nvCxnSpPr>
        <p:spPr>
          <a:xfrm>
            <a:off x="1124400" y="3625685"/>
            <a:ext cx="6895200" cy="9300"/>
          </a:xfrm>
          <a:prstGeom prst="straightConnector1">
            <a:avLst/>
          </a:prstGeom>
          <a:noFill/>
          <a:ln w="9525" cap="flat" cmpd="sng">
            <a:solidFill>
              <a:srgbClr val="FF0000"/>
            </a:solidFill>
            <a:prstDash val="solid"/>
            <a:round/>
            <a:headEnd type="none" w="lg" len="lg"/>
            <a:tailEnd type="none" w="lg" len="lg"/>
          </a:ln>
        </p:spPr>
      </p:cxnSp>
      <p:pic>
        <p:nvPicPr>
          <p:cNvPr id="318" name="Shape 318"/>
          <p:cNvPicPr preferRelativeResize="0"/>
          <p:nvPr/>
        </p:nvPicPr>
        <p:blipFill>
          <a:blip r:embed="rId4">
            <a:alphaModFix/>
          </a:blip>
          <a:stretch>
            <a:fillRect/>
          </a:stretch>
        </p:blipFill>
        <p:spPr>
          <a:xfrm>
            <a:off x="4600987" y="1527600"/>
            <a:ext cx="3000375" cy="182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Shape 324"/>
          <p:cNvPicPr preferRelativeResize="0"/>
          <p:nvPr/>
        </p:nvPicPr>
        <p:blipFill>
          <a:blip r:embed="rId3">
            <a:alphaModFix/>
          </a:blip>
          <a:stretch>
            <a:fillRect/>
          </a:stretch>
        </p:blipFill>
        <p:spPr>
          <a:xfrm>
            <a:off x="1631100" y="816149"/>
            <a:ext cx="7462451" cy="4197624"/>
          </a:xfrm>
          <a:prstGeom prst="rect">
            <a:avLst/>
          </a:prstGeom>
          <a:noFill/>
          <a:ln>
            <a:noFill/>
          </a:ln>
        </p:spPr>
      </p:pic>
      <p:sp>
        <p:nvSpPr>
          <p:cNvPr id="325" name="Shape 325"/>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Interpretation of the PCA</a:t>
            </a:r>
          </a:p>
        </p:txBody>
      </p:sp>
      <p:sp>
        <p:nvSpPr>
          <p:cNvPr id="326" name="Shape 32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26</a:t>
            </a:fld>
            <a:endParaRPr lang="en"/>
          </a:p>
        </p:txBody>
      </p:sp>
      <p:pic>
        <p:nvPicPr>
          <p:cNvPr id="327" name="Shape 327"/>
          <p:cNvPicPr preferRelativeResize="0"/>
          <p:nvPr/>
        </p:nvPicPr>
        <p:blipFill>
          <a:blip r:embed="rId4">
            <a:alphaModFix/>
          </a:blip>
          <a:stretch>
            <a:fillRect/>
          </a:stretch>
        </p:blipFill>
        <p:spPr>
          <a:xfrm>
            <a:off x="593149" y="3219725"/>
            <a:ext cx="2783175" cy="1077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PCA in SAS</a:t>
            </a:r>
          </a:p>
        </p:txBody>
      </p:sp>
      <p:sp>
        <p:nvSpPr>
          <p:cNvPr id="334" name="Shape 33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27</a:t>
            </a:fld>
            <a:endParaRPr lang="en"/>
          </a:p>
        </p:txBody>
      </p:sp>
      <p:pic>
        <p:nvPicPr>
          <p:cNvPr id="335" name="Shape 335" descr="333.PNG"/>
          <p:cNvPicPr preferRelativeResize="0"/>
          <p:nvPr/>
        </p:nvPicPr>
        <p:blipFill>
          <a:blip r:embed="rId3">
            <a:alphaModFix/>
          </a:blip>
          <a:stretch>
            <a:fillRect/>
          </a:stretch>
        </p:blipFill>
        <p:spPr>
          <a:xfrm>
            <a:off x="557537" y="1344387"/>
            <a:ext cx="3324225" cy="2162175"/>
          </a:xfrm>
          <a:prstGeom prst="rect">
            <a:avLst/>
          </a:prstGeom>
          <a:noFill/>
          <a:ln>
            <a:noFill/>
          </a:ln>
        </p:spPr>
      </p:pic>
      <p:pic>
        <p:nvPicPr>
          <p:cNvPr id="336" name="Shape 336" descr="222.PNG"/>
          <p:cNvPicPr preferRelativeResize="0"/>
          <p:nvPr/>
        </p:nvPicPr>
        <p:blipFill>
          <a:blip r:embed="rId4">
            <a:alphaModFix/>
          </a:blip>
          <a:stretch>
            <a:fillRect/>
          </a:stretch>
        </p:blipFill>
        <p:spPr>
          <a:xfrm>
            <a:off x="4034162" y="1169850"/>
            <a:ext cx="4957438" cy="28252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45800" y="682550"/>
            <a:ext cx="8520600" cy="3291000"/>
          </a:xfrm>
          <a:prstGeom prst="rect">
            <a:avLst/>
          </a:prstGeom>
        </p:spPr>
        <p:txBody>
          <a:bodyPr lIns="91425" tIns="91425" rIns="91425" bIns="91425" anchor="ctr" anchorCtr="0">
            <a:noAutofit/>
          </a:bodyPr>
          <a:lstStyle/>
          <a:p>
            <a:pPr lvl="0" algn="ctr">
              <a:spcBef>
                <a:spcPts val="0"/>
              </a:spcBef>
              <a:buNone/>
            </a:pPr>
            <a:r>
              <a:rPr lang="en" sz="7200" dirty="0">
                <a:solidFill>
                  <a:srgbClr val="FFFFFF"/>
                </a:solidFill>
              </a:rPr>
              <a:t>Conclusion</a:t>
            </a:r>
          </a:p>
        </p:txBody>
      </p:sp>
      <p:sp>
        <p:nvSpPr>
          <p:cNvPr id="342" name="Shape 34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Shape 347" descr="12.PNG"/>
          <p:cNvPicPr preferRelativeResize="0"/>
          <p:nvPr/>
        </p:nvPicPr>
        <p:blipFill>
          <a:blip r:embed="rId3">
            <a:alphaModFix/>
          </a:blip>
          <a:stretch>
            <a:fillRect/>
          </a:stretch>
        </p:blipFill>
        <p:spPr>
          <a:xfrm>
            <a:off x="6036010" y="2310748"/>
            <a:ext cx="2841813" cy="2296637"/>
          </a:xfrm>
          <a:prstGeom prst="rect">
            <a:avLst/>
          </a:prstGeom>
          <a:noFill/>
          <a:ln>
            <a:noFill/>
          </a:ln>
        </p:spPr>
      </p:pic>
      <p:sp>
        <p:nvSpPr>
          <p:cNvPr id="348" name="Shape 3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29</a:t>
            </a:fld>
            <a:endParaRPr lang="en"/>
          </a:p>
        </p:txBody>
      </p:sp>
      <p:pic>
        <p:nvPicPr>
          <p:cNvPr id="349" name="Shape 349" descr="13.PNG"/>
          <p:cNvPicPr preferRelativeResize="0"/>
          <p:nvPr/>
        </p:nvPicPr>
        <p:blipFill>
          <a:blip r:embed="rId4">
            <a:alphaModFix/>
          </a:blip>
          <a:stretch>
            <a:fillRect/>
          </a:stretch>
        </p:blipFill>
        <p:spPr>
          <a:xfrm>
            <a:off x="1571575" y="2350550"/>
            <a:ext cx="2789341" cy="2254250"/>
          </a:xfrm>
          <a:prstGeom prst="rect">
            <a:avLst/>
          </a:prstGeom>
          <a:noFill/>
          <a:ln>
            <a:noFill/>
          </a:ln>
        </p:spPr>
      </p:pic>
      <p:sp>
        <p:nvSpPr>
          <p:cNvPr id="350" name="Shape 350"/>
          <p:cNvSpPr txBox="1"/>
          <p:nvPr/>
        </p:nvSpPr>
        <p:spPr>
          <a:xfrm>
            <a:off x="665100" y="1301975"/>
            <a:ext cx="7813800" cy="9426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sz="1800" b="1">
                <a:solidFill>
                  <a:schemeClr val="dk2"/>
                </a:solidFill>
                <a:latin typeface="Lato"/>
                <a:ea typeface="Lato"/>
                <a:cs typeface="Lato"/>
                <a:sym typeface="Lato"/>
              </a:rPr>
              <a:t>Based on our dataset</a:t>
            </a:r>
            <a:r>
              <a:rPr lang="en" sz="1800">
                <a:solidFill>
                  <a:schemeClr val="dk2"/>
                </a:solidFill>
                <a:latin typeface="Lato"/>
                <a:ea typeface="Lato"/>
                <a:cs typeface="Lato"/>
                <a:sym typeface="Lato"/>
              </a:rPr>
              <a:t> we concluded that people who wear fitbit burn more calories and walk more steps than the average american </a:t>
            </a:r>
          </a:p>
        </p:txBody>
      </p:sp>
      <p:sp>
        <p:nvSpPr>
          <p:cNvPr id="352" name="Shape 352"/>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rtl="0">
              <a:spcBef>
                <a:spcPts val="0"/>
              </a:spcBef>
              <a:buNone/>
            </a:pPr>
            <a:r>
              <a:rPr lang="en" dirty="0"/>
              <a:t>Impact of wearing Fitbit on individual</a:t>
            </a:r>
          </a:p>
        </p:txBody>
      </p:sp>
      <p:sp>
        <p:nvSpPr>
          <p:cNvPr id="353" name="Shape 353"/>
          <p:cNvSpPr txBox="1"/>
          <p:nvPr/>
        </p:nvSpPr>
        <p:spPr>
          <a:xfrm>
            <a:off x="-70475" y="2258700"/>
            <a:ext cx="1690800" cy="626100"/>
          </a:xfrm>
          <a:prstGeom prst="rect">
            <a:avLst/>
          </a:prstGeom>
          <a:noFill/>
          <a:ln>
            <a:noFill/>
          </a:ln>
        </p:spPr>
        <p:txBody>
          <a:bodyPr lIns="91425" tIns="91425" rIns="91425" bIns="91425" anchor="ctr" anchorCtr="0">
            <a:noAutofit/>
          </a:bodyPr>
          <a:lstStyle/>
          <a:p>
            <a:pPr lvl="0" algn="ctr" rtl="0">
              <a:spcBef>
                <a:spcPts val="0"/>
              </a:spcBef>
              <a:buNone/>
            </a:pPr>
            <a:r>
              <a:rPr lang="en" sz="1100" u="sng">
                <a:solidFill>
                  <a:srgbClr val="FF9900"/>
                </a:solidFill>
              </a:rPr>
              <a:t>Americans burn</a:t>
            </a:r>
          </a:p>
          <a:p>
            <a:pPr lvl="0" algn="ctr" rtl="0">
              <a:spcBef>
                <a:spcPts val="0"/>
              </a:spcBef>
              <a:buNone/>
            </a:pPr>
            <a:r>
              <a:rPr lang="en" sz="1100">
                <a:solidFill>
                  <a:srgbClr val="FF9900"/>
                </a:solidFill>
              </a:rPr>
              <a:t>1900 ~ 2300 Calories</a:t>
            </a:r>
          </a:p>
        </p:txBody>
      </p:sp>
      <p:sp>
        <p:nvSpPr>
          <p:cNvPr id="354" name="Shape 354"/>
          <p:cNvSpPr txBox="1"/>
          <p:nvPr/>
        </p:nvSpPr>
        <p:spPr>
          <a:xfrm>
            <a:off x="4435000" y="2258700"/>
            <a:ext cx="1690800" cy="626100"/>
          </a:xfrm>
          <a:prstGeom prst="rect">
            <a:avLst/>
          </a:prstGeom>
          <a:noFill/>
          <a:ln>
            <a:noFill/>
          </a:ln>
        </p:spPr>
        <p:txBody>
          <a:bodyPr lIns="91425" tIns="91425" rIns="91425" bIns="91425" anchor="ctr" anchorCtr="0">
            <a:noAutofit/>
          </a:bodyPr>
          <a:lstStyle/>
          <a:p>
            <a:pPr lvl="0" algn="ctr" rtl="0">
              <a:spcBef>
                <a:spcPts val="0"/>
              </a:spcBef>
              <a:buNone/>
            </a:pPr>
            <a:r>
              <a:rPr lang="en" sz="1100" u="sng">
                <a:solidFill>
                  <a:srgbClr val="FF9900"/>
                </a:solidFill>
              </a:rPr>
              <a:t>Americans take</a:t>
            </a:r>
          </a:p>
          <a:p>
            <a:pPr lvl="0" algn="ctr" rtl="0">
              <a:spcBef>
                <a:spcPts val="0"/>
              </a:spcBef>
              <a:buNone/>
            </a:pPr>
            <a:r>
              <a:rPr lang="en" sz="1100">
                <a:solidFill>
                  <a:srgbClr val="FF9900"/>
                </a:solidFill>
              </a:rPr>
              <a:t>3000 ~ 5117 steps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93" name="Shape 93"/>
          <p:cNvSpPr txBox="1">
            <a:spLocks noGrp="1"/>
          </p:cNvSpPr>
          <p:nvPr>
            <p:ph type="body" idx="1"/>
          </p:nvPr>
        </p:nvSpPr>
        <p:spPr>
          <a:xfrm>
            <a:off x="311700" y="1246350"/>
            <a:ext cx="4892400" cy="3507900"/>
          </a:xfrm>
          <a:prstGeom prst="rect">
            <a:avLst/>
          </a:prstGeom>
        </p:spPr>
        <p:txBody>
          <a:bodyPr lIns="91425" tIns="91425" rIns="91425" bIns="91425" anchor="t" anchorCtr="0">
            <a:noAutofit/>
          </a:bodyPr>
          <a:lstStyle/>
          <a:p>
            <a:pPr marL="457200" lvl="0" indent="-228600">
              <a:spcBef>
                <a:spcPts val="1000"/>
              </a:spcBef>
            </a:pPr>
            <a:r>
              <a:rPr lang="en" dirty="0"/>
              <a:t>Exploration of the benefits of (or lack thereof) wearing activity trackers.</a:t>
            </a:r>
          </a:p>
          <a:p>
            <a:pPr marL="457200" lvl="0" indent="-228600" rtl="0">
              <a:lnSpc>
                <a:spcPct val="115000"/>
              </a:lnSpc>
              <a:spcBef>
                <a:spcPts val="1000"/>
              </a:spcBef>
            </a:pPr>
            <a:r>
              <a:rPr lang="en" dirty="0"/>
              <a:t>Fitbit measure data such as the number of steps walked, calories burned, quality of sleep and other personal metrics.</a:t>
            </a:r>
          </a:p>
          <a:p>
            <a:pPr marL="457200" lvl="0" indent="-228600" rtl="0">
              <a:lnSpc>
                <a:spcPct val="115000"/>
              </a:lnSpc>
              <a:spcBef>
                <a:spcPts val="1000"/>
              </a:spcBef>
            </a:pPr>
            <a:r>
              <a:rPr lang="en" dirty="0"/>
              <a:t>There is a debate regarding the accuracy of the data collected.</a:t>
            </a:r>
          </a:p>
        </p:txBody>
      </p:sp>
      <p:sp>
        <p:nvSpPr>
          <p:cNvPr id="94" name="Shape 94"/>
          <p:cNvSpPr txBox="1">
            <a:spLocks noGrp="1"/>
          </p:cNvSpPr>
          <p:nvPr>
            <p:ph type="title"/>
          </p:nvPr>
        </p:nvSpPr>
        <p:spPr>
          <a:xfrm>
            <a:off x="399150" y="488700"/>
            <a:ext cx="8520600" cy="791100"/>
          </a:xfrm>
          <a:prstGeom prst="rect">
            <a:avLst/>
          </a:prstGeom>
        </p:spPr>
        <p:txBody>
          <a:bodyPr lIns="91425" tIns="91425" rIns="91425" bIns="91425" anchor="t" anchorCtr="0">
            <a:noAutofit/>
          </a:bodyPr>
          <a:lstStyle/>
          <a:p>
            <a:pPr lvl="0" rtl="0">
              <a:spcBef>
                <a:spcPts val="0"/>
              </a:spcBef>
              <a:buNone/>
            </a:pPr>
            <a:r>
              <a:rPr lang="en" dirty="0"/>
              <a:t>Introduction</a:t>
            </a:r>
          </a:p>
        </p:txBody>
      </p:sp>
      <p:pic>
        <p:nvPicPr>
          <p:cNvPr id="96" name="Shape 96"/>
          <p:cNvPicPr preferRelativeResize="0"/>
          <p:nvPr/>
        </p:nvPicPr>
        <p:blipFill rotWithShape="1">
          <a:blip r:embed="rId3">
            <a:alphaModFix/>
          </a:blip>
          <a:srcRect l="51326"/>
          <a:stretch/>
        </p:blipFill>
        <p:spPr>
          <a:xfrm>
            <a:off x="6058400" y="598800"/>
            <a:ext cx="2503525" cy="2390775"/>
          </a:xfrm>
          <a:prstGeom prst="rect">
            <a:avLst/>
          </a:prstGeom>
          <a:noFill/>
          <a:ln>
            <a:noFill/>
          </a:ln>
        </p:spPr>
      </p:pic>
      <p:pic>
        <p:nvPicPr>
          <p:cNvPr id="97" name="Shape 97"/>
          <p:cNvPicPr preferRelativeResize="0"/>
          <p:nvPr/>
        </p:nvPicPr>
        <p:blipFill>
          <a:blip r:embed="rId4">
            <a:alphaModFix/>
          </a:blip>
          <a:stretch>
            <a:fillRect/>
          </a:stretch>
        </p:blipFill>
        <p:spPr>
          <a:xfrm>
            <a:off x="5819500" y="3074025"/>
            <a:ext cx="2981349" cy="188481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1000"/>
              </a:spcBef>
            </a:pPr>
            <a:r>
              <a:rPr lang="en" dirty="0"/>
              <a:t>Data Preparation and exploration took 50% of the time.</a:t>
            </a:r>
          </a:p>
          <a:p>
            <a:pPr marL="457200" lvl="0" indent="-228600">
              <a:spcBef>
                <a:spcPts val="1000"/>
              </a:spcBef>
            </a:pPr>
            <a:r>
              <a:rPr lang="en" dirty="0"/>
              <a:t>After doing our analysis, we concluded that this dataset is only partially reliable.</a:t>
            </a:r>
          </a:p>
          <a:p>
            <a:pPr marL="457200" lvl="0" indent="-228600" rtl="0">
              <a:spcBef>
                <a:spcPts val="1000"/>
              </a:spcBef>
            </a:pPr>
            <a:r>
              <a:rPr lang="en" dirty="0"/>
              <a:t>The lack of personal data like age of user, gender, BMI, can impact </a:t>
            </a:r>
            <a:r>
              <a:rPr lang="en"/>
              <a:t>the data</a:t>
            </a:r>
            <a:endParaRPr lang="en" dirty="0"/>
          </a:p>
        </p:txBody>
      </p:sp>
      <p:sp>
        <p:nvSpPr>
          <p:cNvPr id="360" name="Shape 36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30</a:t>
            </a:fld>
            <a:endParaRPr lang="en"/>
          </a:p>
        </p:txBody>
      </p:sp>
      <p:sp>
        <p:nvSpPr>
          <p:cNvPr id="361" name="Shape 361"/>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rtl="0">
              <a:spcBef>
                <a:spcPts val="0"/>
              </a:spcBef>
              <a:buNone/>
            </a:pPr>
            <a:r>
              <a:rPr lang="en" dirty="0"/>
              <a:t>Quality &amp; Accuracy of the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a:blip r:embed="rId3">
            <a:alphaModFix amt="13000"/>
          </a:blip>
          <a:stretch>
            <a:fillRect/>
          </a:stretch>
        </p:blipFill>
        <p:spPr>
          <a:xfrm>
            <a:off x="-8" y="0"/>
            <a:ext cx="8170817" cy="5143500"/>
          </a:xfrm>
          <a:prstGeom prst="rect">
            <a:avLst/>
          </a:prstGeom>
          <a:noFill/>
          <a:ln>
            <a:noFill/>
          </a:ln>
        </p:spPr>
      </p:pic>
      <p:sp>
        <p:nvSpPr>
          <p:cNvPr id="103" name="Shape 103"/>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t>Data Source</a:t>
            </a:r>
          </a:p>
        </p:txBody>
      </p:sp>
      <p:sp>
        <p:nvSpPr>
          <p:cNvPr id="104" name="Shape 104"/>
          <p:cNvSpPr txBox="1">
            <a:spLocks noGrp="1"/>
          </p:cNvSpPr>
          <p:nvPr>
            <p:ph type="body" idx="1"/>
          </p:nvPr>
        </p:nvSpPr>
        <p:spPr>
          <a:xfrm>
            <a:off x="311700" y="1152475"/>
            <a:ext cx="6454860" cy="3416400"/>
          </a:xfrm>
          <a:prstGeom prst="rect">
            <a:avLst/>
          </a:prstGeom>
        </p:spPr>
        <p:txBody>
          <a:bodyPr lIns="91425" tIns="91425" rIns="91425" bIns="91425" anchor="t" anchorCtr="0">
            <a:noAutofit/>
          </a:bodyPr>
          <a:lstStyle/>
          <a:p>
            <a:pPr lvl="0">
              <a:spcBef>
                <a:spcPts val="0"/>
              </a:spcBef>
              <a:buNone/>
            </a:pPr>
            <a:r>
              <a:rPr lang="en" dirty="0"/>
              <a:t>Fitbit could not distribute personal data due to privacy procedures. Instead, we collected voluntarily offered data from two sources.</a:t>
            </a:r>
          </a:p>
          <a:p>
            <a:pPr marL="457200" lvl="0" indent="-228600">
              <a:spcBef>
                <a:spcPts val="0"/>
              </a:spcBef>
            </a:pPr>
            <a:r>
              <a:rPr lang="en" dirty="0"/>
              <a:t>In a survey via Amazon Mechanical Turk, 38 Fitbit users consented to the submission of their personal tracker data.    </a:t>
            </a:r>
            <a:r>
              <a:rPr lang="en" u="sng" dirty="0">
                <a:solidFill>
                  <a:schemeClr val="hlink"/>
                </a:solidFill>
                <a:hlinkClick r:id="rId4"/>
              </a:rPr>
              <a:t>https://zenodo.org/record/53894#.WEyL8SgrLIV</a:t>
            </a:r>
          </a:p>
          <a:p>
            <a:pPr marL="457200" lvl="0" indent="-228600" rtl="0">
              <a:spcBef>
                <a:spcPts val="0"/>
              </a:spcBef>
            </a:pPr>
            <a:r>
              <a:rPr lang="en" dirty="0"/>
              <a:t>Reddit user ‘Nougatoo’ collected fitbit data from 25 as part of a personal project and offered his dataset for our analysis.</a:t>
            </a:r>
            <a:endParaRPr lang="en" dirty="0">
              <a:solidFill>
                <a:srgbClr val="000000"/>
              </a:solidFill>
              <a:latin typeface="Arial"/>
              <a:ea typeface="Arial"/>
              <a:cs typeface="Arial"/>
              <a:sym typeface="Arial"/>
            </a:endParaRPr>
          </a:p>
        </p:txBody>
      </p:sp>
      <p:sp>
        <p:nvSpPr>
          <p:cNvPr id="105" name="Shape 10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244925"/>
            <a:ext cx="8520600" cy="571500"/>
          </a:xfrm>
          <a:prstGeom prst="rect">
            <a:avLst/>
          </a:prstGeom>
        </p:spPr>
        <p:txBody>
          <a:bodyPr lIns="91425" tIns="91425" rIns="91425" bIns="91425" anchor="t" anchorCtr="0">
            <a:noAutofit/>
          </a:bodyPr>
          <a:lstStyle/>
          <a:p>
            <a:pPr lvl="0">
              <a:spcBef>
                <a:spcPts val="0"/>
              </a:spcBef>
              <a:buNone/>
            </a:pPr>
            <a:r>
              <a:rPr lang="en"/>
              <a:t>Data Fields</a:t>
            </a:r>
          </a:p>
        </p:txBody>
      </p:sp>
      <p:sp>
        <p:nvSpPr>
          <p:cNvPr id="112" name="Shape 11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pic>
        <p:nvPicPr>
          <p:cNvPr id="113" name="Shape 113" descr="q232e.PNG"/>
          <p:cNvPicPr preferRelativeResize="0"/>
          <p:nvPr/>
        </p:nvPicPr>
        <p:blipFill>
          <a:blip r:embed="rId3">
            <a:alphaModFix/>
          </a:blip>
          <a:stretch>
            <a:fillRect/>
          </a:stretch>
        </p:blipFill>
        <p:spPr>
          <a:xfrm>
            <a:off x="502774" y="966775"/>
            <a:ext cx="8164974" cy="3914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687" y="370700"/>
            <a:ext cx="8520600" cy="524100"/>
          </a:xfrm>
          <a:prstGeom prst="rect">
            <a:avLst/>
          </a:prstGeom>
        </p:spPr>
        <p:txBody>
          <a:bodyPr lIns="91425" tIns="91425" rIns="91425" bIns="91425" anchor="t" anchorCtr="0">
            <a:noAutofit/>
          </a:bodyPr>
          <a:lstStyle/>
          <a:p>
            <a:pPr lvl="0">
              <a:spcBef>
                <a:spcPts val="0"/>
              </a:spcBef>
              <a:buNone/>
            </a:pPr>
            <a:r>
              <a:rPr lang="en"/>
              <a:t>Snapshot of Data</a:t>
            </a:r>
          </a:p>
        </p:txBody>
      </p:sp>
      <p:sp>
        <p:nvSpPr>
          <p:cNvPr id="120" name="Shape 12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pic>
        <p:nvPicPr>
          <p:cNvPr id="121" name="Shape 121" descr="Capture.PNG"/>
          <p:cNvPicPr preferRelativeResize="0"/>
          <p:nvPr/>
        </p:nvPicPr>
        <p:blipFill>
          <a:blip r:embed="rId3">
            <a:alphaModFix/>
          </a:blip>
          <a:stretch>
            <a:fillRect/>
          </a:stretch>
        </p:blipFill>
        <p:spPr>
          <a:xfrm>
            <a:off x="424446" y="1029809"/>
            <a:ext cx="7197823" cy="384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127" name="Shape 127"/>
          <p:cNvGrpSpPr/>
          <p:nvPr/>
        </p:nvGrpSpPr>
        <p:grpSpPr>
          <a:xfrm>
            <a:off x="5646700" y="20125"/>
            <a:ext cx="3392249" cy="4845591"/>
            <a:chOff x="5908475" y="20125"/>
            <a:chExt cx="3372000" cy="4992600"/>
          </a:xfrm>
        </p:grpSpPr>
        <p:pic>
          <p:nvPicPr>
            <p:cNvPr id="128" name="Shape 128"/>
            <p:cNvPicPr preferRelativeResize="0"/>
            <p:nvPr/>
          </p:nvPicPr>
          <p:blipFill rotWithShape="1">
            <a:blip r:embed="rId3"/>
            <a:srcRect l="34089" r="34019" b="8029"/>
            <a:stretch/>
          </p:blipFill>
          <p:spPr>
            <a:xfrm>
              <a:off x="6205175" y="152400"/>
              <a:ext cx="2938825" cy="4860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9" name="Shape 129"/>
            <p:cNvSpPr/>
            <p:nvPr/>
          </p:nvSpPr>
          <p:spPr>
            <a:xfrm>
              <a:off x="5908475" y="20125"/>
              <a:ext cx="3372000" cy="4992600"/>
            </a:xfrm>
            <a:prstGeom prst="rect">
              <a:avLst/>
            </a:prstGeom>
            <a:solidFill>
              <a:srgbClr val="FFFFFF">
                <a:alpha val="84620"/>
              </a:srgbClr>
            </a:solidFill>
            <a:ln>
              <a:noFill/>
            </a:ln>
          </p:spPr>
          <p:txBody>
            <a:bodyPr lIns="91425" tIns="91425" rIns="91425" bIns="91425" anchor="ctr" anchorCtr="0">
              <a:noAutofit/>
            </a:bodyPr>
            <a:lstStyle/>
            <a:p>
              <a:pPr lvl="0">
                <a:spcBef>
                  <a:spcPts val="0"/>
                </a:spcBef>
                <a:buNone/>
              </a:pPr>
              <a:endParaRPr/>
            </a:p>
          </p:txBody>
        </p:sp>
      </p:grpSp>
      <p:sp>
        <p:nvSpPr>
          <p:cNvPr id="130" name="Shape 130"/>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a:solidFill>
                  <a:srgbClr val="449D97"/>
                </a:solidFill>
              </a:rPr>
              <a:t>Exploration of the dataset</a:t>
            </a:r>
          </a:p>
        </p:txBody>
      </p:sp>
      <p:sp>
        <p:nvSpPr>
          <p:cNvPr id="131" name="Shape 131"/>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
        <p:nvSpPr>
          <p:cNvPr id="132" name="Shape 132"/>
          <p:cNvSpPr txBox="1"/>
          <p:nvPr/>
        </p:nvSpPr>
        <p:spPr>
          <a:xfrm>
            <a:off x="311699" y="981955"/>
            <a:ext cx="5564128" cy="3994598"/>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sz="1800" dirty="0">
                <a:solidFill>
                  <a:schemeClr val="dk2"/>
                </a:solidFill>
                <a:latin typeface="Lato"/>
                <a:ea typeface="Lato"/>
                <a:cs typeface="Lato"/>
                <a:sym typeface="Lato"/>
              </a:rPr>
              <a:t>The two datasets </a:t>
            </a:r>
            <a:r>
              <a:rPr lang="en" sz="1800" u="sng" dirty="0">
                <a:solidFill>
                  <a:schemeClr val="dk2"/>
                </a:solidFill>
                <a:latin typeface="Lato"/>
                <a:ea typeface="Lato"/>
                <a:cs typeface="Lato"/>
                <a:sym typeface="Lato"/>
              </a:rPr>
              <a:t>had few discrepancies</a:t>
            </a:r>
            <a:r>
              <a:rPr lang="en" sz="1800" dirty="0">
                <a:solidFill>
                  <a:schemeClr val="dk2"/>
                </a:solidFill>
                <a:latin typeface="Lato"/>
                <a:ea typeface="Lato"/>
                <a:cs typeface="Lato"/>
                <a:sym typeface="Lato"/>
              </a:rPr>
              <a:t> that needed to be cleaned in order to analyze:</a:t>
            </a:r>
          </a:p>
          <a:p>
            <a:pPr marL="457200" lvl="0" indent="-342900" rtl="0">
              <a:lnSpc>
                <a:spcPct val="115000"/>
              </a:lnSpc>
              <a:spcBef>
                <a:spcPts val="0"/>
              </a:spcBef>
              <a:spcAft>
                <a:spcPts val="1600"/>
              </a:spcAft>
              <a:buClr>
                <a:schemeClr val="dk2"/>
              </a:buClr>
              <a:buSzPct val="100000"/>
              <a:buFont typeface="Lato"/>
              <a:buAutoNum type="arabicPeriod"/>
            </a:pPr>
            <a:r>
              <a:rPr lang="en" sz="1800" b="1" dirty="0">
                <a:solidFill>
                  <a:schemeClr val="dk2"/>
                </a:solidFill>
                <a:latin typeface="Lato"/>
                <a:ea typeface="Lato"/>
                <a:cs typeface="Lato"/>
                <a:sym typeface="Lato"/>
              </a:rPr>
              <a:t>Steps = ‘0’</a:t>
            </a:r>
            <a:r>
              <a:rPr lang="en" sz="1800" dirty="0">
                <a:solidFill>
                  <a:schemeClr val="dk2"/>
                </a:solidFill>
                <a:latin typeface="Lato"/>
                <a:ea typeface="Lato"/>
                <a:cs typeface="Lato"/>
                <a:sym typeface="Lato"/>
              </a:rPr>
              <a:t>: Removed entire observations, since Fitbit was most likely not in use</a:t>
            </a:r>
          </a:p>
          <a:p>
            <a:pPr marL="457200" lvl="0" indent="-342900" rtl="0">
              <a:lnSpc>
                <a:spcPct val="115000"/>
              </a:lnSpc>
              <a:spcBef>
                <a:spcPts val="0"/>
              </a:spcBef>
              <a:spcAft>
                <a:spcPts val="1600"/>
              </a:spcAft>
              <a:buClr>
                <a:schemeClr val="dk2"/>
              </a:buClr>
              <a:buSzPct val="100000"/>
              <a:buFont typeface="Lato"/>
              <a:buAutoNum type="arabicPeriod"/>
            </a:pPr>
            <a:r>
              <a:rPr lang="en" sz="1800" b="1" dirty="0">
                <a:solidFill>
                  <a:schemeClr val="dk2"/>
                </a:solidFill>
                <a:latin typeface="Lato"/>
                <a:ea typeface="Lato"/>
                <a:cs typeface="Lato"/>
                <a:sym typeface="Lato"/>
              </a:rPr>
              <a:t>Unequal time range</a:t>
            </a:r>
            <a:r>
              <a:rPr lang="en" sz="1800" dirty="0">
                <a:solidFill>
                  <a:schemeClr val="dk2"/>
                </a:solidFill>
                <a:latin typeface="Lato"/>
                <a:ea typeface="Lato"/>
                <a:cs typeface="Lato"/>
                <a:sym typeface="Lato"/>
              </a:rPr>
              <a:t>: Created a binary variable ‘Weekday’ and took the user average of weekdays / weekends reducing all users to two rows </a:t>
            </a:r>
          </a:p>
          <a:p>
            <a:pPr marL="457200" lvl="0" indent="-342900" rtl="0">
              <a:lnSpc>
                <a:spcPct val="115000"/>
              </a:lnSpc>
              <a:spcBef>
                <a:spcPts val="0"/>
              </a:spcBef>
              <a:spcAft>
                <a:spcPts val="1600"/>
              </a:spcAft>
              <a:buClr>
                <a:schemeClr val="dk2"/>
              </a:buClr>
              <a:buSzPct val="100000"/>
              <a:buFont typeface="Lato"/>
              <a:buAutoNum type="arabicPeriod"/>
            </a:pPr>
            <a:r>
              <a:rPr lang="en" sz="1800" b="1" dirty="0">
                <a:solidFill>
                  <a:schemeClr val="dk2"/>
                </a:solidFill>
                <a:latin typeface="Lato"/>
                <a:ea typeface="Lato"/>
                <a:cs typeface="Lato"/>
                <a:sym typeface="Lato"/>
              </a:rPr>
              <a:t>Zero values</a:t>
            </a:r>
            <a:r>
              <a:rPr lang="en" sz="1800" dirty="0">
                <a:solidFill>
                  <a:schemeClr val="dk2"/>
                </a:solidFill>
                <a:latin typeface="Lato"/>
                <a:ea typeface="Lato"/>
                <a:cs typeface="Lato"/>
                <a:sym typeface="Lato"/>
              </a:rPr>
              <a:t>: Converted all significant factors to null so it does not affect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p:nvPr/>
        </p:nvSpPr>
        <p:spPr>
          <a:xfrm>
            <a:off x="311700" y="391350"/>
            <a:ext cx="8520600" cy="626100"/>
          </a:xfrm>
          <a:prstGeom prst="rect">
            <a:avLst/>
          </a:prstGeom>
          <a:noFill/>
          <a:ln>
            <a:noFill/>
          </a:ln>
        </p:spPr>
        <p:txBody>
          <a:bodyPr lIns="91425" tIns="91425" rIns="91425" bIns="91425" anchor="t" anchorCtr="0">
            <a:noAutofit/>
          </a:bodyPr>
          <a:lstStyle/>
          <a:p>
            <a:pPr lvl="0" rtl="0">
              <a:spcBef>
                <a:spcPts val="0"/>
              </a:spcBef>
              <a:buNone/>
            </a:pPr>
            <a:r>
              <a:rPr lang="en" sz="3200" b="1" dirty="0">
                <a:solidFill>
                  <a:srgbClr val="449D97"/>
                </a:solidFill>
                <a:latin typeface="Playfair Display"/>
                <a:ea typeface="Playfair Display"/>
                <a:cs typeface="Playfair Display"/>
                <a:sym typeface="Playfair Display"/>
              </a:rPr>
              <a:t>Univariate Analysis Overview</a:t>
            </a:r>
          </a:p>
        </p:txBody>
      </p:sp>
      <p:sp>
        <p:nvSpPr>
          <p:cNvPr id="140" name="Shape 140"/>
          <p:cNvSpPr txBox="1">
            <a:spLocks noGrp="1"/>
          </p:cNvSpPr>
          <p:nvPr>
            <p:ph type="sldNum" idx="12"/>
          </p:nvPr>
        </p:nvSpPr>
        <p:spPr>
          <a:xfrm>
            <a:off x="8708568" y="4897386"/>
            <a:ext cx="370115" cy="16447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 sz="1000" b="0" i="0" u="none" strike="noStrike" cap="none">
                <a:solidFill>
                  <a:srgbClr val="888888"/>
                </a:solidFill>
                <a:latin typeface="Century Gothic"/>
                <a:ea typeface="Century Gothic"/>
                <a:cs typeface="Century Gothic"/>
                <a:sym typeface="Century Gothic"/>
              </a:rPr>
              <a:t>8</a:t>
            </a:fld>
            <a:endParaRPr lang="en" sz="1000" b="0" i="0" u="none" strike="noStrike" cap="none">
              <a:solidFill>
                <a:srgbClr val="888888"/>
              </a:solidFill>
              <a:latin typeface="Century Gothic"/>
              <a:ea typeface="Century Gothic"/>
              <a:cs typeface="Century Gothic"/>
              <a:sym typeface="Century Gothic"/>
            </a:endParaRPr>
          </a:p>
        </p:txBody>
      </p:sp>
      <p:sp>
        <p:nvSpPr>
          <p:cNvPr id="141" name="Shape 141"/>
          <p:cNvSpPr txBox="1"/>
          <p:nvPr/>
        </p:nvSpPr>
        <p:spPr>
          <a:xfrm>
            <a:off x="755575" y="1545636"/>
            <a:ext cx="7776864" cy="1728192"/>
          </a:xfrm>
          <a:prstGeom prst="rect">
            <a:avLst/>
          </a:prstGeom>
          <a:noFill/>
          <a:ln>
            <a:noFill/>
          </a:ln>
        </p:spPr>
        <p:txBody>
          <a:bodyPr lIns="91425" tIns="45700" rIns="91425" bIns="45700" anchor="t" anchorCtr="0">
            <a:noAutofit/>
          </a:bodyPr>
          <a:lstStyle/>
          <a:p>
            <a:pPr marL="285750" marR="0" lvl="0" indent="-273050" algn="just" rtl="0">
              <a:lnSpc>
                <a:spcPct val="150000"/>
              </a:lnSpc>
              <a:spcBef>
                <a:spcPts val="0"/>
              </a:spcBef>
              <a:buClr>
                <a:schemeClr val="dk2"/>
              </a:buClr>
              <a:buSzPct val="100000"/>
              <a:buFont typeface="Lato"/>
              <a:buChar char="•"/>
            </a:pPr>
            <a:r>
              <a:rPr lang="en" sz="1800" dirty="0">
                <a:solidFill>
                  <a:schemeClr val="dk2"/>
                </a:solidFill>
                <a:latin typeface="Lato"/>
                <a:ea typeface="Lato"/>
                <a:cs typeface="Lato"/>
                <a:sym typeface="Lato"/>
              </a:rPr>
              <a:t>Can</a:t>
            </a:r>
            <a:r>
              <a:rPr lang="en" sz="1800" b="0" i="0" u="none" strike="noStrike" cap="none" dirty="0">
                <a:solidFill>
                  <a:schemeClr val="dk2"/>
                </a:solidFill>
                <a:latin typeface="Lato"/>
                <a:ea typeface="Lato"/>
                <a:cs typeface="Lato"/>
                <a:sym typeface="Lato"/>
              </a:rPr>
              <a:t> day of the week </a:t>
            </a:r>
            <a:r>
              <a:rPr lang="en" sz="1800" dirty="0">
                <a:solidFill>
                  <a:schemeClr val="dk2"/>
                </a:solidFill>
                <a:latin typeface="Lato"/>
                <a:ea typeface="Lato"/>
                <a:cs typeface="Lato"/>
                <a:sym typeface="Lato"/>
              </a:rPr>
              <a:t>predict</a:t>
            </a:r>
            <a:r>
              <a:rPr lang="en" sz="1800" b="0" i="0" u="none" strike="noStrike" cap="none" dirty="0">
                <a:solidFill>
                  <a:schemeClr val="dk2"/>
                </a:solidFill>
                <a:latin typeface="Lato"/>
                <a:ea typeface="Lato"/>
                <a:cs typeface="Lato"/>
                <a:sym typeface="Lato"/>
              </a:rPr>
              <a:t> calories burned</a:t>
            </a:r>
          </a:p>
          <a:p>
            <a:pPr marL="285750" marR="0" lvl="0" indent="-273050" algn="just" rtl="0">
              <a:lnSpc>
                <a:spcPct val="150000"/>
              </a:lnSpc>
              <a:spcBef>
                <a:spcPts val="0"/>
              </a:spcBef>
              <a:buClr>
                <a:schemeClr val="dk2"/>
              </a:buClr>
              <a:buSzPct val="100000"/>
              <a:buFont typeface="Lato"/>
              <a:buChar char="•"/>
            </a:pPr>
            <a:r>
              <a:rPr lang="en" sz="1800" dirty="0">
                <a:solidFill>
                  <a:schemeClr val="dk2"/>
                </a:solidFill>
                <a:latin typeface="Lato"/>
                <a:ea typeface="Lato"/>
                <a:cs typeface="Lato"/>
                <a:sym typeface="Lato"/>
              </a:rPr>
              <a:t>Can </a:t>
            </a:r>
            <a:r>
              <a:rPr lang="en" sz="1800" b="0" i="0" u="none" strike="noStrike" cap="none" dirty="0">
                <a:solidFill>
                  <a:schemeClr val="dk2"/>
                </a:solidFill>
                <a:latin typeface="Lato"/>
                <a:ea typeface="Lato"/>
                <a:cs typeface="Lato"/>
                <a:sym typeface="Lato"/>
              </a:rPr>
              <a:t>weekday or weekend </a:t>
            </a:r>
            <a:r>
              <a:rPr lang="en" sz="1800" dirty="0">
                <a:solidFill>
                  <a:schemeClr val="dk2"/>
                </a:solidFill>
                <a:latin typeface="Lato"/>
                <a:ea typeface="Lato"/>
                <a:cs typeface="Lato"/>
                <a:sym typeface="Lato"/>
              </a:rPr>
              <a:t>predict</a:t>
            </a:r>
            <a:r>
              <a:rPr lang="en" sz="1800" b="0" i="0" u="none" strike="noStrike" cap="none" dirty="0">
                <a:solidFill>
                  <a:schemeClr val="dk2"/>
                </a:solidFill>
                <a:latin typeface="Lato"/>
                <a:ea typeface="Lato"/>
                <a:cs typeface="Lato"/>
                <a:sym typeface="Lato"/>
              </a:rPr>
              <a:t> calories burned</a:t>
            </a:r>
          </a:p>
          <a:p>
            <a:pPr marL="285750" marR="0" lvl="0" indent="-273050" algn="just" rtl="0">
              <a:lnSpc>
                <a:spcPct val="150000"/>
              </a:lnSpc>
              <a:spcBef>
                <a:spcPts val="0"/>
              </a:spcBef>
              <a:buClr>
                <a:schemeClr val="dk2"/>
              </a:buClr>
              <a:buSzPct val="100000"/>
              <a:buFont typeface="Lato"/>
              <a:buChar char="•"/>
            </a:pPr>
            <a:r>
              <a:rPr lang="en" sz="1800" b="0" i="0" u="none" strike="noStrike" cap="none" dirty="0">
                <a:solidFill>
                  <a:schemeClr val="dk2"/>
                </a:solidFill>
                <a:latin typeface="Lato"/>
                <a:ea typeface="Lato"/>
                <a:cs typeface="Lato"/>
                <a:sym typeface="Lato"/>
              </a:rPr>
              <a:t>Do people who own a fitbit use it consistently</a:t>
            </a:r>
          </a:p>
          <a:p>
            <a:pPr marL="285750" marR="0" lvl="0" indent="-273050" algn="just" rtl="0">
              <a:lnSpc>
                <a:spcPct val="150000"/>
              </a:lnSpc>
              <a:spcBef>
                <a:spcPts val="0"/>
              </a:spcBef>
              <a:buClr>
                <a:schemeClr val="dk2"/>
              </a:buClr>
              <a:buSzPct val="100000"/>
              <a:buFont typeface="Lato"/>
              <a:buChar char="•"/>
            </a:pPr>
            <a:r>
              <a:rPr lang="en" sz="1800" b="0" i="0" u="none" strike="noStrike" cap="none" dirty="0">
                <a:solidFill>
                  <a:schemeClr val="dk2"/>
                </a:solidFill>
                <a:latin typeface="Lato"/>
                <a:ea typeface="Lato"/>
                <a:cs typeface="Lato"/>
                <a:sym typeface="Lato"/>
              </a:rPr>
              <a:t>Does anything predict the number of steps a fitbit owner would take</a:t>
            </a:r>
          </a:p>
          <a:p>
            <a:pPr marL="285750" marR="0" lvl="0" indent="-285750" algn="just" rtl="0">
              <a:lnSpc>
                <a:spcPct val="150000"/>
              </a:lnSpc>
              <a:spcBef>
                <a:spcPts val="0"/>
              </a:spcBef>
              <a:buClr>
                <a:schemeClr val="dk1"/>
              </a:buClr>
              <a:buFont typeface="Arial"/>
              <a:buNone/>
            </a:pPr>
            <a:endParaRPr sz="1800" b="0" i="0" u="none" strike="noStrike" cap="none" dirty="0">
              <a:solidFill>
                <a:schemeClr val="dk2"/>
              </a:solidFill>
              <a:latin typeface="Lato"/>
              <a:ea typeface="Lato"/>
              <a:cs typeface="Lato"/>
              <a:sym typeface="Lato"/>
            </a:endParaRPr>
          </a:p>
          <a:p>
            <a:pPr marL="285750" marR="0" lvl="0" indent="-285750" algn="just" rtl="0">
              <a:spcBef>
                <a:spcPts val="0"/>
              </a:spcBef>
              <a:buClr>
                <a:schemeClr val="dk1"/>
              </a:buClr>
              <a:buFont typeface="Noto Sans Symbols"/>
              <a:buNone/>
            </a:pPr>
            <a:endParaRPr sz="1800" b="0" i="0" u="none" strike="noStrike" cap="none" dirty="0">
              <a:solidFill>
                <a:schemeClr val="dk2"/>
              </a:solidFill>
              <a:latin typeface="Lato"/>
              <a:ea typeface="Lato"/>
              <a:cs typeface="Lato"/>
              <a:sym typeface="Lato"/>
            </a:endParaRPr>
          </a:p>
          <a:p>
            <a:pPr marL="0" marR="0" lvl="0" indent="0" algn="l" rtl="0">
              <a:spcBef>
                <a:spcPts val="0"/>
              </a:spcBef>
              <a:buNone/>
            </a:pPr>
            <a:endParaRPr sz="1800" dirty="0">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Shape 149"/>
          <p:cNvSpPr txBox="1"/>
          <p:nvPr/>
        </p:nvSpPr>
        <p:spPr>
          <a:xfrm>
            <a:off x="311700" y="391350"/>
            <a:ext cx="8520600" cy="626100"/>
          </a:xfrm>
          <a:prstGeom prst="rect">
            <a:avLst/>
          </a:prstGeom>
          <a:noFill/>
          <a:ln>
            <a:noFill/>
          </a:ln>
        </p:spPr>
        <p:txBody>
          <a:bodyPr lIns="91425" tIns="91425" rIns="91425" bIns="91425" anchor="t" anchorCtr="0">
            <a:noAutofit/>
          </a:bodyPr>
          <a:lstStyle/>
          <a:p>
            <a:pPr lvl="0" rtl="0">
              <a:spcBef>
                <a:spcPts val="0"/>
              </a:spcBef>
              <a:buNone/>
            </a:pPr>
            <a:r>
              <a:rPr lang="en" sz="3200" b="1">
                <a:solidFill>
                  <a:srgbClr val="449D97"/>
                </a:solidFill>
                <a:latin typeface="Playfair Display"/>
                <a:ea typeface="Playfair Display"/>
                <a:cs typeface="Playfair Display"/>
                <a:sym typeface="Playfair Display"/>
              </a:rPr>
              <a:t>Univariate Overview</a:t>
            </a:r>
          </a:p>
        </p:txBody>
      </p:sp>
      <p:sp>
        <p:nvSpPr>
          <p:cNvPr id="150" name="Shape 150"/>
          <p:cNvSpPr txBox="1">
            <a:spLocks noGrp="1"/>
          </p:cNvSpPr>
          <p:nvPr>
            <p:ph type="sldNum" idx="12"/>
          </p:nvPr>
        </p:nvSpPr>
        <p:spPr>
          <a:xfrm>
            <a:off x="8708568" y="4897386"/>
            <a:ext cx="370115" cy="16447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 sz="1000">
                <a:solidFill>
                  <a:srgbClr val="888888"/>
                </a:solidFill>
                <a:latin typeface="Century Gothic"/>
                <a:ea typeface="Century Gothic"/>
                <a:cs typeface="Century Gothic"/>
                <a:sym typeface="Century Gothic"/>
              </a:rPr>
              <a:t>9</a:t>
            </a:fld>
            <a:endParaRPr lang="en" sz="1000">
              <a:solidFill>
                <a:srgbClr val="888888"/>
              </a:solidFill>
              <a:latin typeface="Century Gothic"/>
              <a:ea typeface="Century Gothic"/>
              <a:cs typeface="Century Gothic"/>
              <a:sym typeface="Century Gothic"/>
            </a:endParaRPr>
          </a:p>
        </p:txBody>
      </p:sp>
      <p:sp>
        <p:nvSpPr>
          <p:cNvPr id="151" name="Shape 151"/>
          <p:cNvSpPr txBox="1"/>
          <p:nvPr/>
        </p:nvSpPr>
        <p:spPr>
          <a:xfrm>
            <a:off x="363118" y="864501"/>
            <a:ext cx="8136903" cy="3623072"/>
          </a:xfrm>
          <a:prstGeom prst="rect">
            <a:avLst/>
          </a:prstGeom>
          <a:noFill/>
          <a:ln>
            <a:noFill/>
          </a:ln>
        </p:spPr>
        <p:txBody>
          <a:bodyPr lIns="91425" tIns="45700" rIns="91425" bIns="45700" anchor="t" anchorCtr="0">
            <a:noAutofit/>
          </a:bodyPr>
          <a:lstStyle/>
          <a:p>
            <a:pPr marL="285750" marR="0" lvl="0" indent="-285750" algn="just" rtl="0">
              <a:spcBef>
                <a:spcPts val="0"/>
              </a:spcBef>
              <a:buClr>
                <a:schemeClr val="dk1"/>
              </a:buClr>
              <a:buFont typeface="Noto Sans Symbols"/>
              <a:buNone/>
            </a:pPr>
            <a:endParaRPr sz="2000">
              <a:solidFill>
                <a:schemeClr val="dk1"/>
              </a:solidFill>
              <a:latin typeface="Calibri"/>
              <a:ea typeface="Calibri"/>
              <a:cs typeface="Calibri"/>
              <a:sym typeface="Calibri"/>
            </a:endParaRPr>
          </a:p>
          <a:p>
            <a:pPr marL="0" marR="0" lvl="0" indent="0" algn="l" rtl="0">
              <a:spcBef>
                <a:spcPts val="0"/>
              </a:spcBef>
              <a:buNone/>
            </a:pPr>
            <a:endParaRPr sz="2000">
              <a:solidFill>
                <a:schemeClr val="dk1"/>
              </a:solidFill>
              <a:latin typeface="Calibri"/>
              <a:ea typeface="Calibri"/>
              <a:cs typeface="Calibri"/>
              <a:sym typeface="Calibri"/>
            </a:endParaRPr>
          </a:p>
        </p:txBody>
      </p:sp>
      <p:pic>
        <p:nvPicPr>
          <p:cNvPr id="152" name="Shape 152"/>
          <p:cNvPicPr preferRelativeResize="0"/>
          <p:nvPr/>
        </p:nvPicPr>
        <p:blipFill rotWithShape="1">
          <a:blip r:embed="rId3">
            <a:alphaModFix/>
          </a:blip>
          <a:srcRect/>
          <a:stretch/>
        </p:blipFill>
        <p:spPr>
          <a:xfrm>
            <a:off x="363118" y="1157497"/>
            <a:ext cx="2527500" cy="1820400"/>
          </a:xfrm>
          <a:prstGeom prst="rect">
            <a:avLst/>
          </a:prstGeom>
          <a:noFill/>
          <a:ln>
            <a:noFill/>
          </a:ln>
        </p:spPr>
      </p:pic>
      <p:pic>
        <p:nvPicPr>
          <p:cNvPr id="153" name="Shape 153"/>
          <p:cNvPicPr preferRelativeResize="0"/>
          <p:nvPr/>
        </p:nvPicPr>
        <p:blipFill rotWithShape="1">
          <a:blip r:embed="rId4">
            <a:alphaModFix/>
          </a:blip>
          <a:srcRect/>
          <a:stretch/>
        </p:blipFill>
        <p:spPr>
          <a:xfrm>
            <a:off x="3493812" y="2833100"/>
            <a:ext cx="1999800" cy="1975800"/>
          </a:xfrm>
          <a:prstGeom prst="rect">
            <a:avLst/>
          </a:prstGeom>
          <a:noFill/>
          <a:ln>
            <a:noFill/>
          </a:ln>
        </p:spPr>
      </p:pic>
      <p:pic>
        <p:nvPicPr>
          <p:cNvPr id="154" name="Shape 154"/>
          <p:cNvPicPr preferRelativeResize="0"/>
          <p:nvPr/>
        </p:nvPicPr>
        <p:blipFill rotWithShape="1">
          <a:blip r:embed="rId5">
            <a:alphaModFix/>
          </a:blip>
          <a:srcRect/>
          <a:stretch/>
        </p:blipFill>
        <p:spPr>
          <a:xfrm>
            <a:off x="6181068" y="1157528"/>
            <a:ext cx="2527500" cy="1811700"/>
          </a:xfrm>
          <a:prstGeom prst="rect">
            <a:avLst/>
          </a:prstGeom>
          <a:noFill/>
          <a:ln>
            <a:noFill/>
          </a:ln>
        </p:spPr>
      </p:pic>
      <p:pic>
        <p:nvPicPr>
          <p:cNvPr id="155" name="Shape 155"/>
          <p:cNvPicPr preferRelativeResize="0"/>
          <p:nvPr/>
        </p:nvPicPr>
        <p:blipFill rotWithShape="1">
          <a:blip r:embed="rId6">
            <a:alphaModFix/>
          </a:blip>
          <a:srcRect/>
          <a:stretch/>
        </p:blipFill>
        <p:spPr>
          <a:xfrm>
            <a:off x="6495853" y="2969286"/>
            <a:ext cx="1897800" cy="1928100"/>
          </a:xfrm>
          <a:prstGeom prst="rect">
            <a:avLst/>
          </a:prstGeom>
          <a:noFill/>
          <a:ln>
            <a:noFill/>
          </a:ln>
        </p:spPr>
      </p:pic>
      <p:pic>
        <p:nvPicPr>
          <p:cNvPr id="156" name="Shape 156"/>
          <p:cNvPicPr preferRelativeResize="0"/>
          <p:nvPr/>
        </p:nvPicPr>
        <p:blipFill rotWithShape="1">
          <a:blip r:embed="rId7">
            <a:alphaModFix/>
          </a:blip>
          <a:srcRect/>
          <a:stretch/>
        </p:blipFill>
        <p:spPr>
          <a:xfrm>
            <a:off x="3347562" y="1037873"/>
            <a:ext cx="2297100" cy="1662300"/>
          </a:xfrm>
          <a:prstGeom prst="rect">
            <a:avLst/>
          </a:prstGeom>
          <a:noFill/>
          <a:ln>
            <a:noFill/>
          </a:ln>
        </p:spPr>
      </p:pic>
      <p:pic>
        <p:nvPicPr>
          <p:cNvPr id="157" name="Shape 157"/>
          <p:cNvPicPr preferRelativeResize="0"/>
          <p:nvPr/>
        </p:nvPicPr>
        <p:blipFill rotWithShape="1">
          <a:blip r:embed="rId8">
            <a:alphaModFix/>
          </a:blip>
          <a:srcRect/>
          <a:stretch/>
        </p:blipFill>
        <p:spPr>
          <a:xfrm>
            <a:off x="435120" y="2969254"/>
            <a:ext cx="2527495" cy="1849488"/>
          </a:xfrm>
          <a:prstGeom prst="rect">
            <a:avLst/>
          </a:prstGeom>
          <a:noFill/>
          <a:ln>
            <a:noFill/>
          </a:ln>
        </p:spPr>
      </p:pic>
      <p:cxnSp>
        <p:nvCxnSpPr>
          <p:cNvPr id="158" name="Shape 158"/>
          <p:cNvCxnSpPr/>
          <p:nvPr/>
        </p:nvCxnSpPr>
        <p:spPr>
          <a:xfrm flipH="1">
            <a:off x="3075943" y="1119139"/>
            <a:ext cx="18000" cy="3537000"/>
          </a:xfrm>
          <a:prstGeom prst="straightConnector1">
            <a:avLst/>
          </a:prstGeom>
          <a:noFill/>
          <a:ln w="25400" cap="flat" cmpd="sng">
            <a:solidFill>
              <a:srgbClr val="000000"/>
            </a:solidFill>
            <a:prstDash val="solid"/>
            <a:round/>
            <a:headEnd type="none" w="med" len="med"/>
            <a:tailEnd type="none" w="med" len="med"/>
          </a:ln>
          <a:effectLst>
            <a:outerShdw blurRad="39999" dist="20000" dir="5400000" rotWithShape="0">
              <a:srgbClr val="000000">
                <a:alpha val="37647"/>
              </a:srgbClr>
            </a:outerShdw>
          </a:effectLst>
        </p:spPr>
      </p:cxnSp>
      <p:cxnSp>
        <p:nvCxnSpPr>
          <p:cNvPr id="159" name="Shape 159"/>
          <p:cNvCxnSpPr/>
          <p:nvPr/>
        </p:nvCxnSpPr>
        <p:spPr>
          <a:xfrm flipH="1">
            <a:off x="5898418" y="1093014"/>
            <a:ext cx="15300" cy="3715800"/>
          </a:xfrm>
          <a:prstGeom prst="straightConnector1">
            <a:avLst/>
          </a:prstGeom>
          <a:noFill/>
          <a:ln w="25400" cap="flat" cmpd="sng">
            <a:solidFill>
              <a:srgbClr val="000000"/>
            </a:solidFill>
            <a:prstDash val="solid"/>
            <a:round/>
            <a:headEnd type="none" w="med" len="med"/>
            <a:tailEnd type="none" w="med" len="med"/>
          </a:ln>
          <a:effectLst>
            <a:outerShdw blurRad="39999" dist="20000" dir="5400000" rotWithShape="0">
              <a:srgbClr val="000000">
                <a:alpha val="37647"/>
              </a:srgbClr>
            </a:outerShdw>
          </a:effectLst>
        </p:spPr>
      </p:cxnSp>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970</Words>
  <Application>Microsoft Office PowerPoint</Application>
  <PresentationFormat>On-screen Show (16:9)</PresentationFormat>
  <Paragraphs>149</Paragraphs>
  <Slides>30</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Lato</vt:lpstr>
      <vt:lpstr>Oswald</vt:lpstr>
      <vt:lpstr>Playfair Display</vt:lpstr>
      <vt:lpstr>Open Sans</vt:lpstr>
      <vt:lpstr>Arial</vt:lpstr>
      <vt:lpstr>Trebuchet MS</vt:lpstr>
      <vt:lpstr>Century Gothic</vt:lpstr>
      <vt:lpstr>Noto Sans Symbols</vt:lpstr>
      <vt:lpstr>Calibri</vt:lpstr>
      <vt:lpstr>coral</vt:lpstr>
      <vt:lpstr>PowerPoint Presentation</vt:lpstr>
      <vt:lpstr>Agenda</vt:lpstr>
      <vt:lpstr>Introduction</vt:lpstr>
      <vt:lpstr>Data Source</vt:lpstr>
      <vt:lpstr>Data Fields</vt:lpstr>
      <vt:lpstr>Snapshot of Data</vt:lpstr>
      <vt:lpstr>Exploration of the dataset</vt:lpstr>
      <vt:lpstr>PowerPoint Presentation</vt:lpstr>
      <vt:lpstr>PowerPoint Presentation</vt:lpstr>
      <vt:lpstr>PowerPoint Presentation</vt:lpstr>
      <vt:lpstr>PowerPoint Presentation</vt:lpstr>
      <vt:lpstr>PowerPoint Presentation</vt:lpstr>
      <vt:lpstr>PowerPoint Presentation</vt:lpstr>
      <vt:lpstr>Multiple Regression</vt:lpstr>
      <vt:lpstr>First regression model (On raw data)</vt:lpstr>
      <vt:lpstr>Second regression model (After taking averages)</vt:lpstr>
      <vt:lpstr>Third regression model (after converting zeroes to null)</vt:lpstr>
      <vt:lpstr>Third regression model (after converting zeroes to null)</vt:lpstr>
      <vt:lpstr>Observations</vt:lpstr>
      <vt:lpstr>Observations</vt:lpstr>
      <vt:lpstr>Observations</vt:lpstr>
      <vt:lpstr>Correlation Matrix</vt:lpstr>
      <vt:lpstr>Percentage of inertia</vt:lpstr>
      <vt:lpstr>Percentage of inertia</vt:lpstr>
      <vt:lpstr>Standard deviation of importance</vt:lpstr>
      <vt:lpstr>Interpretation of the PCA</vt:lpstr>
      <vt:lpstr>PCA in SAS</vt:lpstr>
      <vt:lpstr>Conclusion</vt:lpstr>
      <vt:lpstr>Impact of wearing Fitbit on individual</vt:lpstr>
      <vt:lpstr>Quality &amp; Accuracy of the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Stevens</dc:creator>
  <cp:lastModifiedBy>Stevens</cp:lastModifiedBy>
  <cp:revision>5</cp:revision>
  <dcterms:modified xsi:type="dcterms:W3CDTF">2017-01-22T17:13:54Z</dcterms:modified>
</cp:coreProperties>
</file>